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6"/>
  </p:notesMasterIdLst>
  <p:sldIdLst>
    <p:sldId id="662" r:id="rId2"/>
    <p:sldId id="600" r:id="rId3"/>
    <p:sldId id="272" r:id="rId4"/>
    <p:sldId id="274" r:id="rId5"/>
    <p:sldId id="601" r:id="rId6"/>
    <p:sldId id="788" r:id="rId7"/>
    <p:sldId id="625" r:id="rId8"/>
    <p:sldId id="629" r:id="rId9"/>
    <p:sldId id="776" r:id="rId10"/>
    <p:sldId id="261" r:id="rId11"/>
    <p:sldId id="790" r:id="rId12"/>
    <p:sldId id="603" r:id="rId13"/>
    <p:sldId id="268" r:id="rId14"/>
    <p:sldId id="707" r:id="rId15"/>
    <p:sldId id="586" r:id="rId16"/>
    <p:sldId id="587" r:id="rId17"/>
    <p:sldId id="791" r:id="rId18"/>
    <p:sldId id="590" r:id="rId19"/>
    <p:sldId id="568" r:id="rId20"/>
    <p:sldId id="675" r:id="rId21"/>
    <p:sldId id="270" r:id="rId22"/>
    <p:sldId id="564" r:id="rId23"/>
    <p:sldId id="677" r:id="rId24"/>
    <p:sldId id="679" r:id="rId25"/>
    <p:sldId id="681" r:id="rId26"/>
    <p:sldId id="708" r:id="rId27"/>
    <p:sldId id="709" r:id="rId28"/>
    <p:sldId id="793" r:id="rId29"/>
    <p:sldId id="698" r:id="rId30"/>
    <p:sldId id="827" r:id="rId31"/>
    <p:sldId id="739" r:id="rId32"/>
    <p:sldId id="837" r:id="rId33"/>
    <p:sldId id="811" r:id="rId34"/>
    <p:sldId id="796" r:id="rId35"/>
    <p:sldId id="805" r:id="rId36"/>
    <p:sldId id="799" r:id="rId37"/>
    <p:sldId id="801" r:id="rId38"/>
    <p:sldId id="804" r:id="rId39"/>
    <p:sldId id="710" r:id="rId40"/>
    <p:sldId id="711" r:id="rId41"/>
    <p:sldId id="712" r:id="rId42"/>
    <p:sldId id="781" r:id="rId43"/>
    <p:sldId id="780" r:id="rId44"/>
    <p:sldId id="813" r:id="rId45"/>
    <p:sldId id="714" r:id="rId46"/>
    <p:sldId id="424" r:id="rId47"/>
    <p:sldId id="577" r:id="rId48"/>
    <p:sldId id="823" r:id="rId49"/>
    <p:sldId id="824" r:id="rId50"/>
    <p:sldId id="825" r:id="rId51"/>
    <p:sldId id="829" r:id="rId52"/>
    <p:sldId id="828" r:id="rId53"/>
    <p:sldId id="820" r:id="rId54"/>
    <p:sldId id="821" r:id="rId55"/>
    <p:sldId id="822" r:id="rId56"/>
    <p:sldId id="831" r:id="rId57"/>
    <p:sldId id="832" r:id="rId58"/>
    <p:sldId id="835" r:id="rId59"/>
    <p:sldId id="572" r:id="rId60"/>
    <p:sldId id="571" r:id="rId61"/>
    <p:sldId id="573" r:id="rId62"/>
    <p:sldId id="574" r:id="rId63"/>
    <p:sldId id="575" r:id="rId64"/>
    <p:sldId id="286" r:id="rId65"/>
    <p:sldId id="612" r:id="rId66"/>
    <p:sldId id="613" r:id="rId67"/>
    <p:sldId id="614" r:id="rId68"/>
    <p:sldId id="615" r:id="rId69"/>
    <p:sldId id="430" r:id="rId70"/>
    <p:sldId id="639" r:id="rId71"/>
    <p:sldId id="427" r:id="rId72"/>
    <p:sldId id="428" r:id="rId73"/>
    <p:sldId id="648" r:id="rId74"/>
    <p:sldId id="649" r:id="rId75"/>
    <p:sldId id="641" r:id="rId76"/>
    <p:sldId id="645" r:id="rId77"/>
    <p:sldId id="644" r:id="rId78"/>
    <p:sldId id="642" r:id="rId79"/>
    <p:sldId id="579" r:id="rId80"/>
    <p:sldId id="580" r:id="rId81"/>
    <p:sldId id="449" r:id="rId82"/>
    <p:sldId id="585" r:id="rId83"/>
    <p:sldId id="450" r:id="rId84"/>
    <p:sldId id="451" r:id="rId85"/>
    <p:sldId id="584" r:id="rId86"/>
    <p:sldId id="591" r:id="rId87"/>
    <p:sldId id="453" r:id="rId88"/>
    <p:sldId id="544" r:id="rId89"/>
    <p:sldId id="545" r:id="rId90"/>
    <p:sldId id="703" r:id="rId91"/>
    <p:sldId id="770" r:id="rId92"/>
    <p:sldId id="704" r:id="rId93"/>
    <p:sldId id="546" r:id="rId94"/>
    <p:sldId id="461" r:id="rId95"/>
    <p:sldId id="462" r:id="rId96"/>
    <p:sldId id="463" r:id="rId97"/>
    <p:sldId id="464" r:id="rId98"/>
    <p:sldId id="466" r:id="rId99"/>
    <p:sldId id="616" r:id="rId100"/>
    <p:sldId id="617" r:id="rId101"/>
    <p:sldId id="618" r:id="rId102"/>
    <p:sldId id="535" r:id="rId103"/>
    <p:sldId id="643" r:id="rId104"/>
    <p:sldId id="422" r:id="rId105"/>
    <p:sldId id="536" r:id="rId106"/>
    <p:sldId id="537" r:id="rId107"/>
    <p:sldId id="570" r:id="rId108"/>
    <p:sldId id="538" r:id="rId109"/>
    <p:sldId id="296" r:id="rId110"/>
    <p:sldId id="304" r:id="rId111"/>
    <p:sldId id="753" r:id="rId112"/>
    <p:sldId id="721" r:id="rId113"/>
    <p:sldId id="661" r:id="rId114"/>
    <p:sldId id="472" r:id="rId115"/>
    <p:sldId id="667" r:id="rId116"/>
    <p:sldId id="532" r:id="rId117"/>
    <p:sldId id="666" r:id="rId118"/>
    <p:sldId id="569" r:id="rId119"/>
    <p:sldId id="542" r:id="rId120"/>
    <p:sldId id="468" r:id="rId121"/>
    <p:sldId id="475" r:id="rId122"/>
    <p:sldId id="539" r:id="rId123"/>
    <p:sldId id="540" r:id="rId124"/>
    <p:sldId id="478" r:id="rId125"/>
    <p:sldId id="479" r:id="rId126"/>
    <p:sldId id="524" r:id="rId127"/>
    <p:sldId id="541" r:id="rId128"/>
    <p:sldId id="470" r:id="rId129"/>
    <p:sldId id="480" r:id="rId130"/>
    <p:sldId id="482" r:id="rId131"/>
    <p:sldId id="484" r:id="rId132"/>
    <p:sldId id="486" r:id="rId133"/>
    <p:sldId id="488" r:id="rId134"/>
    <p:sldId id="490" r:id="rId135"/>
    <p:sldId id="496" r:id="rId136"/>
    <p:sldId id="500" r:id="rId137"/>
    <p:sldId id="502" r:id="rId138"/>
    <p:sldId id="504" r:id="rId139"/>
    <p:sldId id="498" r:id="rId140"/>
    <p:sldId id="492" r:id="rId141"/>
    <p:sldId id="506" r:id="rId142"/>
    <p:sldId id="508" r:id="rId143"/>
    <p:sldId id="494" r:id="rId144"/>
    <p:sldId id="510" r:id="rId145"/>
    <p:sldId id="512" r:id="rId146"/>
    <p:sldId id="514" r:id="rId147"/>
    <p:sldId id="516" r:id="rId148"/>
    <p:sldId id="518" r:id="rId149"/>
    <p:sldId id="520" r:id="rId150"/>
    <p:sldId id="522" r:id="rId151"/>
    <p:sldId id="338" r:id="rId152"/>
    <p:sldId id="339" r:id="rId153"/>
    <p:sldId id="401" r:id="rId154"/>
    <p:sldId id="634" r:id="rId155"/>
    <p:sldId id="341" r:id="rId156"/>
    <p:sldId id="402" r:id="rId157"/>
    <p:sldId id="406" r:id="rId158"/>
    <p:sldId id="400" r:id="rId159"/>
    <p:sldId id="405" r:id="rId160"/>
    <p:sldId id="396" r:id="rId161"/>
    <p:sldId id="398" r:id="rId162"/>
    <p:sldId id="403" r:id="rId163"/>
    <p:sldId id="530" r:id="rId164"/>
    <p:sldId id="345" r:id="rId165"/>
    <p:sldId id="346" r:id="rId166"/>
    <p:sldId id="347" r:id="rId167"/>
    <p:sldId id="348" r:id="rId168"/>
    <p:sldId id="349" r:id="rId169"/>
    <p:sldId id="350" r:id="rId170"/>
    <p:sldId id="351" r:id="rId171"/>
    <p:sldId id="352" r:id="rId172"/>
    <p:sldId id="353" r:id="rId173"/>
    <p:sldId id="356" r:id="rId174"/>
    <p:sldId id="357" r:id="rId175"/>
    <p:sldId id="359" r:id="rId176"/>
    <p:sldId id="656" r:id="rId177"/>
    <p:sldId id="360" r:id="rId178"/>
    <p:sldId id="534" r:id="rId179"/>
    <p:sldId id="361" r:id="rId180"/>
    <p:sldId id="362" r:id="rId181"/>
    <p:sldId id="363" r:id="rId182"/>
    <p:sldId id="364" r:id="rId183"/>
    <p:sldId id="365" r:id="rId184"/>
    <p:sldId id="366" r:id="rId185"/>
    <p:sldId id="367" r:id="rId186"/>
    <p:sldId id="368" r:id="rId187"/>
    <p:sldId id="407" r:id="rId188"/>
    <p:sldId id="526" r:id="rId189"/>
    <p:sldId id="528" r:id="rId190"/>
    <p:sldId id="376" r:id="rId191"/>
    <p:sldId id="377" r:id="rId192"/>
    <p:sldId id="378" r:id="rId193"/>
    <p:sldId id="379" r:id="rId194"/>
    <p:sldId id="380" r:id="rId195"/>
    <p:sldId id="381" r:id="rId196"/>
    <p:sldId id="382" r:id="rId197"/>
    <p:sldId id="383" r:id="rId198"/>
    <p:sldId id="384" r:id="rId199"/>
    <p:sldId id="385" r:id="rId200"/>
    <p:sldId id="386" r:id="rId201"/>
    <p:sldId id="387" r:id="rId202"/>
    <p:sldId id="388" r:id="rId203"/>
    <p:sldId id="389" r:id="rId204"/>
    <p:sldId id="390" r:id="rId205"/>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8" autoAdjust="0"/>
    <p:restoredTop sz="94660"/>
  </p:normalViewPr>
  <p:slideViewPr>
    <p:cSldViewPr>
      <p:cViewPr varScale="1">
        <p:scale>
          <a:sx n="74" d="100"/>
          <a:sy n="74" d="100"/>
        </p:scale>
        <p:origin x="-1098" y="-9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notesMaster" Target="notesMasters/notesMaster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C9AC4-E247-4FD1-B9C0-13C28599EF21}" type="datetimeFigureOut">
              <a:rPr lang="es-CL" smtClean="0"/>
              <a:pPr/>
              <a:t>10-05-2015</a:t>
            </a:fld>
            <a:endParaRPr lang="es-CL"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8A5109-A583-4E27-AA40-BEAA004AC7AC}" type="slidenum">
              <a:rPr lang="es-CL" smtClean="0"/>
              <a:pPr/>
              <a:t>‹Nº›</a:t>
            </a:fld>
            <a:endParaRPr lang="es-CL" dirty="0"/>
          </a:p>
        </p:txBody>
      </p:sp>
    </p:spTree>
    <p:extLst>
      <p:ext uri="{BB962C8B-B14F-4D97-AF65-F5344CB8AC3E}">
        <p14:creationId xmlns:p14="http://schemas.microsoft.com/office/powerpoint/2010/main" val="3042291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658A5109-A583-4E27-AA40-BEAA004AC7AC}" type="slidenum">
              <a:rPr lang="es-CL" smtClean="0"/>
              <a:pPr/>
              <a:t>81</a:t>
            </a:fld>
            <a:endParaRPr lang="es-CL" dirty="0"/>
          </a:p>
        </p:txBody>
      </p:sp>
    </p:spTree>
    <p:extLst>
      <p:ext uri="{BB962C8B-B14F-4D97-AF65-F5344CB8AC3E}">
        <p14:creationId xmlns:p14="http://schemas.microsoft.com/office/powerpoint/2010/main" val="324661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658A5109-A583-4E27-AA40-BEAA004AC7AC}" type="slidenum">
              <a:rPr lang="es-CL" smtClean="0"/>
              <a:pPr/>
              <a:t>120</a:t>
            </a:fld>
            <a:endParaRPr lang="es-CL" dirty="0"/>
          </a:p>
        </p:txBody>
      </p:sp>
    </p:spTree>
    <p:extLst>
      <p:ext uri="{BB962C8B-B14F-4D97-AF65-F5344CB8AC3E}">
        <p14:creationId xmlns:p14="http://schemas.microsoft.com/office/powerpoint/2010/main" val="262536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8" name="7 Marcador de pie de página"/>
          <p:cNvSpPr>
            <a:spLocks noGrp="1"/>
          </p:cNvSpPr>
          <p:nvPr>
            <p:ph type="ftr" sz="quarter" idx="11"/>
          </p:nvPr>
        </p:nvSpPr>
        <p:spPr/>
        <p:txBody>
          <a:bodyPr/>
          <a:lstStyle/>
          <a:p>
            <a:endParaRPr lang="es-CL" dirty="0"/>
          </a:p>
        </p:txBody>
      </p:sp>
      <p:sp>
        <p:nvSpPr>
          <p:cNvPr id="9" name="8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4" name="3 Marcador de pie de página"/>
          <p:cNvSpPr>
            <a:spLocks noGrp="1"/>
          </p:cNvSpPr>
          <p:nvPr>
            <p:ph type="ftr" sz="quarter" idx="11"/>
          </p:nvPr>
        </p:nvSpPr>
        <p:spPr/>
        <p:txBody>
          <a:bodyPr/>
          <a:lstStyle/>
          <a:p>
            <a:endParaRPr lang="es-CL" dirty="0"/>
          </a:p>
        </p:txBody>
      </p:sp>
      <p:sp>
        <p:nvSpPr>
          <p:cNvPr id="5" name="4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3" name="2 Marcador de pie de página"/>
          <p:cNvSpPr>
            <a:spLocks noGrp="1"/>
          </p:cNvSpPr>
          <p:nvPr>
            <p:ph type="ftr" sz="quarter" idx="11"/>
          </p:nvPr>
        </p:nvSpPr>
        <p:spPr/>
        <p:txBody>
          <a:bodyPr/>
          <a:lstStyle/>
          <a:p>
            <a:endParaRPr lang="es-CL" dirty="0"/>
          </a:p>
        </p:txBody>
      </p:sp>
      <p:sp>
        <p:nvSpPr>
          <p:cNvPr id="4" name="3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58228D2-7927-4821-A5A3-D13B18754711}" type="datetimeFigureOut">
              <a:rPr lang="es-CL" smtClean="0"/>
              <a:pPr/>
              <a:t>10-05-2015</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06B1C097-DDAC-4F1E-A8AB-E3C7E10BEF99}" type="slidenum">
              <a:rPr lang="es-CL" smtClean="0"/>
              <a:pPr/>
              <a:t>‹Nº›</a:t>
            </a:fld>
            <a:endParaRPr lang="es-C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228D2-7927-4821-A5A3-D13B18754711}" type="datetimeFigureOut">
              <a:rPr lang="es-CL" smtClean="0"/>
              <a:pPr/>
              <a:t>10-05-2015</a:t>
            </a:fld>
            <a:endParaRPr lang="es-CL"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1C097-DDAC-4F1E-A8AB-E3C7E10BEF99}" type="slidenum">
              <a:rPr lang="es-CL" smtClean="0"/>
              <a:pPr/>
              <a:t>‹Nº›</a:t>
            </a:fld>
            <a:endParaRPr lang="es-C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6.png"/></Relationships>
</file>

<file path=ppt/slides/_rels/slide10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gif"/></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ctor\Pictures\subterranea_1.jpg"/>
          <p:cNvPicPr>
            <a:picLocks noGrp="1" noChangeAspect="1" noChangeArrowheads="1"/>
          </p:cNvPicPr>
          <p:nvPr>
            <p:ph idx="1"/>
          </p:nvPr>
        </p:nvPicPr>
        <p:blipFill>
          <a:blip r:embed="rId2" cstate="print"/>
          <a:srcRect/>
          <a:stretch>
            <a:fillRect/>
          </a:stretch>
        </p:blipFill>
        <p:spPr bwMode="auto">
          <a:xfrm>
            <a:off x="0" y="1"/>
            <a:ext cx="4572000" cy="3356991"/>
          </a:xfrm>
          <a:prstGeom prst="rect">
            <a:avLst/>
          </a:prstGeom>
        </p:spPr>
        <p:style>
          <a:lnRef idx="2">
            <a:schemeClr val="dk1"/>
          </a:lnRef>
          <a:fillRef idx="1">
            <a:schemeClr val="lt1"/>
          </a:fillRef>
          <a:effectRef idx="0">
            <a:schemeClr val="dk1"/>
          </a:effectRef>
          <a:fontRef idx="minor">
            <a:schemeClr val="dk1"/>
          </a:fontRef>
        </p:style>
      </p:pic>
      <p:pic>
        <p:nvPicPr>
          <p:cNvPr id="3" name="Picture 2" descr="C:\Users\Victor\Pictures\imagesCAVY2G74.jpg"/>
          <p:cNvPicPr>
            <a:picLocks noChangeAspect="1" noChangeArrowheads="1"/>
          </p:cNvPicPr>
          <p:nvPr/>
        </p:nvPicPr>
        <p:blipFill>
          <a:blip r:embed="rId3" cstate="print"/>
          <a:srcRect/>
          <a:stretch>
            <a:fillRect/>
          </a:stretch>
        </p:blipFill>
        <p:spPr bwMode="auto">
          <a:xfrm>
            <a:off x="4572000" y="1"/>
            <a:ext cx="4571999" cy="3356992"/>
          </a:xfrm>
          <a:prstGeom prst="rect">
            <a:avLst/>
          </a:prstGeom>
        </p:spPr>
        <p:style>
          <a:lnRef idx="2">
            <a:schemeClr val="dk1"/>
          </a:lnRef>
          <a:fillRef idx="1">
            <a:schemeClr val="lt1"/>
          </a:fillRef>
          <a:effectRef idx="0">
            <a:schemeClr val="dk1"/>
          </a:effectRef>
          <a:fontRef idx="minor">
            <a:schemeClr val="dk1"/>
          </a:fontRef>
        </p:style>
      </p:pic>
      <p:sp>
        <p:nvSpPr>
          <p:cNvPr id="2" name="1 Rectángulo"/>
          <p:cNvSpPr/>
          <p:nvPr/>
        </p:nvSpPr>
        <p:spPr>
          <a:xfrm flipH="1">
            <a:off x="2051720" y="3933056"/>
            <a:ext cx="7092280" cy="1569660"/>
          </a:xfrm>
          <a:prstGeom prst="rect">
            <a:avLst/>
          </a:prstGeom>
        </p:spPr>
        <p:txBody>
          <a:bodyPr wrap="square">
            <a:spAutoFit/>
          </a:bodyPr>
          <a:lstStyle/>
          <a:p>
            <a:pPr>
              <a:buNone/>
            </a:pPr>
            <a:r>
              <a:rPr lang="es-CL" sz="3200" b="1" dirty="0">
                <a:solidFill>
                  <a:srgbClr val="FF0000"/>
                </a:solidFill>
                <a:latin typeface="Times New Roman" pitchFamily="18" charset="0"/>
                <a:cs typeface="Times New Roman" pitchFamily="18" charset="0"/>
              </a:rPr>
              <a:t>FORTIFICACION</a:t>
            </a:r>
          </a:p>
          <a:p>
            <a:pPr>
              <a:buNone/>
            </a:pPr>
            <a:r>
              <a:rPr lang="es-CL" sz="3200" b="1" dirty="0">
                <a:solidFill>
                  <a:srgbClr val="FF0000"/>
                </a:solidFill>
                <a:latin typeface="Times New Roman" pitchFamily="18" charset="0"/>
                <a:cs typeface="Times New Roman" pitchFamily="18" charset="0"/>
              </a:rPr>
              <a:t>  </a:t>
            </a:r>
          </a:p>
          <a:p>
            <a:pPr>
              <a:buNone/>
            </a:pPr>
            <a:r>
              <a:rPr lang="es-CL" sz="3200" b="1" dirty="0">
                <a:solidFill>
                  <a:srgbClr val="FF0000"/>
                </a:solidFill>
                <a:latin typeface="Times New Roman" pitchFamily="18" charset="0"/>
                <a:cs typeface="Times New Roman" pitchFamily="18" charset="0"/>
              </a:rPr>
              <a:t>         MINAS SUBTERRANEAS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a:buNone/>
            </a:pPr>
            <a:r>
              <a:rPr lang="es-ES" sz="2400" dirty="0" smtClean="0">
                <a:solidFill>
                  <a:srgbClr val="FF0000"/>
                </a:solidFill>
              </a:rPr>
              <a:t>   </a:t>
            </a:r>
            <a:r>
              <a:rPr lang="es-ES" sz="2400" dirty="0">
                <a:solidFill>
                  <a:srgbClr val="FF0000"/>
                </a:solidFill>
              </a:rPr>
              <a:t> </a:t>
            </a:r>
            <a:r>
              <a:rPr lang="es-ES" sz="2400" dirty="0" smtClean="0">
                <a:solidFill>
                  <a:srgbClr val="FF0000"/>
                </a:solidFill>
              </a:rPr>
              <a:t> </a:t>
            </a:r>
            <a:r>
              <a:rPr lang="es-ES" sz="2800" i="1" u="sng" dirty="0" smtClean="0">
                <a:solidFill>
                  <a:schemeClr val="tx1"/>
                </a:solidFill>
                <a:latin typeface="Times New Roman" pitchFamily="18" charset="0"/>
                <a:cs typeface="Times New Roman" pitchFamily="18" charset="0"/>
              </a:rPr>
              <a:t>EXIGENCIAS TECNICAS</a:t>
            </a:r>
            <a:r>
              <a:rPr lang="es-ES" sz="2800" dirty="0" smtClean="0">
                <a:solidFill>
                  <a:schemeClr val="tx1"/>
                </a:solidFill>
                <a:latin typeface="Times New Roman" pitchFamily="18" charset="0"/>
                <a:cs typeface="Times New Roman" pitchFamily="18" charset="0"/>
              </a:rPr>
              <a:t>.</a:t>
            </a:r>
            <a:endParaRPr lang="es-CL" sz="2800" dirty="0">
              <a:solidFill>
                <a:schemeClr val="tx1"/>
              </a:solidFill>
              <a:latin typeface="Times New Roman" pitchFamily="18" charset="0"/>
              <a:cs typeface="Times New Roman" pitchFamily="18" charset="0"/>
            </a:endParaRPr>
          </a:p>
          <a:p>
            <a:pPr algn="just"/>
            <a:r>
              <a:rPr lang="es-ES" sz="2800" dirty="0" smtClean="0">
                <a:latin typeface="Times New Roman" pitchFamily="18" charset="0"/>
                <a:cs typeface="Times New Roman" pitchFamily="18" charset="0"/>
              </a:rPr>
              <a:t>Debe </a:t>
            </a:r>
            <a:r>
              <a:rPr lang="es-ES" sz="2800" dirty="0">
                <a:latin typeface="Times New Roman" pitchFamily="18" charset="0"/>
                <a:cs typeface="Times New Roman" pitchFamily="18" charset="0"/>
              </a:rPr>
              <a:t>ser </a:t>
            </a:r>
            <a:r>
              <a:rPr lang="es-ES" sz="2800" dirty="0" smtClean="0">
                <a:latin typeface="Times New Roman" pitchFamily="18" charset="0"/>
                <a:cs typeface="Times New Roman" pitchFamily="18" charset="0"/>
              </a:rPr>
              <a:t>Resistente</a:t>
            </a:r>
            <a:r>
              <a:rPr lang="es-ES" sz="2800" dirty="0">
                <a:latin typeface="Times New Roman" pitchFamily="18" charset="0"/>
                <a:cs typeface="Times New Roman" pitchFamily="18" charset="0"/>
              </a:rPr>
              <a:t>: La fortificación debe estar capacitada para </a:t>
            </a:r>
            <a:r>
              <a:rPr lang="es-ES" sz="2800" dirty="0" smtClean="0">
                <a:latin typeface="Times New Roman" pitchFamily="18" charset="0"/>
                <a:cs typeface="Times New Roman" pitchFamily="18" charset="0"/>
              </a:rPr>
              <a:t>asimilar (soportar) </a:t>
            </a:r>
            <a:r>
              <a:rPr lang="es-ES" sz="2800" dirty="0">
                <a:latin typeface="Times New Roman" pitchFamily="18" charset="0"/>
                <a:cs typeface="Times New Roman" pitchFamily="18" charset="0"/>
              </a:rPr>
              <a:t>cargas que sobre ella va a actuar.</a:t>
            </a:r>
            <a:endParaRPr lang="es-CL" sz="2800" dirty="0">
              <a:latin typeface="Times New Roman" pitchFamily="18" charset="0"/>
              <a:cs typeface="Times New Roman" pitchFamily="18" charset="0"/>
            </a:endParaRPr>
          </a:p>
          <a:p>
            <a:pPr lvl="0" algn="just"/>
            <a:r>
              <a:rPr lang="es-ES" sz="2800" dirty="0">
                <a:latin typeface="Times New Roman" pitchFamily="18" charset="0"/>
                <a:cs typeface="Times New Roman" pitchFamily="18" charset="0"/>
              </a:rPr>
              <a:t>Debe ser </a:t>
            </a:r>
            <a:r>
              <a:rPr lang="es-ES" sz="2800" dirty="0" smtClean="0">
                <a:latin typeface="Times New Roman" pitchFamily="18" charset="0"/>
                <a:cs typeface="Times New Roman" pitchFamily="18" charset="0"/>
              </a:rPr>
              <a:t>Estable</a:t>
            </a:r>
            <a:r>
              <a:rPr lang="es-ES" sz="2800" dirty="0">
                <a:latin typeface="Times New Roman" pitchFamily="18" charset="0"/>
                <a:cs typeface="Times New Roman" pitchFamily="18" charset="0"/>
              </a:rPr>
              <a:t>: La fortificación debe conservar la forma que se le proyecte aún bajo la acción de las cargas.</a:t>
            </a:r>
            <a:endParaRPr lang="es-CL" sz="2800" dirty="0">
              <a:latin typeface="Times New Roman" pitchFamily="18" charset="0"/>
              <a:cs typeface="Times New Roman" pitchFamily="18" charset="0"/>
            </a:endParaRPr>
          </a:p>
          <a:p>
            <a:pPr algn="just"/>
            <a:r>
              <a:rPr lang="es-ES" sz="2800" dirty="0">
                <a:latin typeface="Times New Roman" pitchFamily="18" charset="0"/>
                <a:cs typeface="Times New Roman" pitchFamily="18" charset="0"/>
              </a:rPr>
              <a:t>Debe ser </a:t>
            </a:r>
            <a:r>
              <a:rPr lang="es-ES" sz="2800" dirty="0" smtClean="0">
                <a:latin typeface="Times New Roman" pitchFamily="18" charset="0"/>
                <a:cs typeface="Times New Roman" pitchFamily="18" charset="0"/>
              </a:rPr>
              <a:t>Duradera</a:t>
            </a:r>
            <a:r>
              <a:rPr lang="es-ES" sz="2800" dirty="0">
                <a:latin typeface="Times New Roman" pitchFamily="18" charset="0"/>
                <a:cs typeface="Times New Roman" pitchFamily="18" charset="0"/>
              </a:rPr>
              <a:t>: Su vida de servicio debe estar acorde con la vida de servicios de la excavación</a:t>
            </a:r>
            <a:r>
              <a:rPr lang="es-ES" sz="2800" dirty="0" smtClean="0">
                <a:latin typeface="Times New Roman" pitchFamily="18" charset="0"/>
                <a:cs typeface="Times New Roman" pitchFamily="18" charset="0"/>
              </a:rPr>
              <a:t>.</a:t>
            </a:r>
            <a:r>
              <a:rPr lang="es-ES" sz="2800" dirty="0">
                <a:solidFill>
                  <a:schemeClr val="tx1"/>
                </a:solidFill>
                <a:latin typeface="Times New Roman" pitchFamily="18" charset="0"/>
                <a:cs typeface="Times New Roman" pitchFamily="18" charset="0"/>
              </a:rPr>
              <a:t> </a:t>
            </a:r>
            <a:endParaRPr lang="es-ES" sz="2800" dirty="0" smtClean="0">
              <a:solidFill>
                <a:schemeClr val="tx1"/>
              </a:solidFill>
              <a:latin typeface="Times New Roman" pitchFamily="18" charset="0"/>
              <a:cs typeface="Times New Roman" pitchFamily="18" charset="0"/>
            </a:endParaRPr>
          </a:p>
          <a:p>
            <a:pPr algn="just">
              <a:buNone/>
            </a:pPr>
            <a:r>
              <a:rPr lang="es-ES" sz="2800" dirty="0" smtClean="0">
                <a:solidFill>
                  <a:schemeClr val="tx1"/>
                </a:solidFill>
                <a:latin typeface="Times New Roman" pitchFamily="18" charset="0"/>
                <a:cs typeface="Times New Roman" pitchFamily="18" charset="0"/>
              </a:rPr>
              <a:t>     </a:t>
            </a:r>
            <a:r>
              <a:rPr lang="es-ES" sz="2800" i="1" u="sng" dirty="0" smtClean="0">
                <a:solidFill>
                  <a:schemeClr val="tx1"/>
                </a:solidFill>
                <a:latin typeface="Times New Roman" pitchFamily="18" charset="0"/>
                <a:cs typeface="Times New Roman" pitchFamily="18" charset="0"/>
              </a:rPr>
              <a:t>EXIGENCIAS </a:t>
            </a:r>
            <a:r>
              <a:rPr lang="es-ES" sz="2800" i="1" u="sng" dirty="0">
                <a:solidFill>
                  <a:schemeClr val="tx1"/>
                </a:solidFill>
                <a:latin typeface="Times New Roman" pitchFamily="18" charset="0"/>
                <a:cs typeface="Times New Roman" pitchFamily="18" charset="0"/>
              </a:rPr>
              <a:t>DE PRODUCCION</a:t>
            </a:r>
            <a:endParaRPr lang="es-CL" sz="2800" i="1" u="sng" dirty="0">
              <a:solidFill>
                <a:schemeClr val="tx1"/>
              </a:solidFill>
              <a:latin typeface="Times New Roman" pitchFamily="18" charset="0"/>
              <a:cs typeface="Times New Roman" pitchFamily="18" charset="0"/>
            </a:endParaRPr>
          </a:p>
          <a:p>
            <a:pPr lvl="0" algn="just"/>
            <a:r>
              <a:rPr lang="es-ES" sz="2800" dirty="0">
                <a:latin typeface="Times New Roman" pitchFamily="18" charset="0"/>
                <a:cs typeface="Times New Roman" pitchFamily="18" charset="0"/>
              </a:rPr>
              <a:t>Debe ofrecer la menor resistencia posible al paso del aire.</a:t>
            </a:r>
            <a:endParaRPr lang="es-CL" sz="2800" dirty="0">
              <a:latin typeface="Times New Roman" pitchFamily="18" charset="0"/>
              <a:cs typeface="Times New Roman" pitchFamily="18" charset="0"/>
            </a:endParaRPr>
          </a:p>
          <a:p>
            <a:pPr lvl="0" algn="just"/>
            <a:r>
              <a:rPr lang="es-ES" sz="2800" dirty="0">
                <a:latin typeface="Times New Roman" pitchFamily="18" charset="0"/>
                <a:cs typeface="Times New Roman" pitchFamily="18" charset="0"/>
              </a:rPr>
              <a:t>Debe ocupar en la excavación el menor espacio posible.</a:t>
            </a:r>
            <a:endParaRPr lang="es-CL" sz="2800" dirty="0">
              <a:latin typeface="Times New Roman" pitchFamily="18" charset="0"/>
              <a:cs typeface="Times New Roman" pitchFamily="18" charset="0"/>
            </a:endParaRPr>
          </a:p>
          <a:p>
            <a:pPr lvl="0" algn="just"/>
            <a:r>
              <a:rPr lang="es-ES" sz="2800" dirty="0">
                <a:latin typeface="Times New Roman" pitchFamily="18" charset="0"/>
                <a:cs typeface="Times New Roman" pitchFamily="18" charset="0"/>
              </a:rPr>
              <a:t>Debe ser segura ante el peligro de  incendio. </a:t>
            </a:r>
            <a:endParaRPr lang="es-CL" sz="2800" dirty="0">
              <a:latin typeface="Times New Roman" pitchFamily="18" charset="0"/>
              <a:cs typeface="Times New Roman" pitchFamily="18" charset="0"/>
            </a:endParaRPr>
          </a:p>
          <a:p>
            <a:pPr lvl="0" algn="just"/>
            <a:r>
              <a:rPr lang="es-ES" sz="2800" dirty="0">
                <a:latin typeface="Times New Roman" pitchFamily="18" charset="0"/>
                <a:cs typeface="Times New Roman" pitchFamily="18" charset="0"/>
              </a:rPr>
              <a:t>No debe entorpecer los procesos productivos.</a:t>
            </a:r>
            <a:endParaRPr lang="es-CL" sz="2800" dirty="0">
              <a:latin typeface="Times New Roman" pitchFamily="18" charset="0"/>
              <a:cs typeface="Times New Roman" pitchFamily="18" charset="0"/>
            </a:endParaRPr>
          </a:p>
          <a:p>
            <a:pPr algn="just">
              <a:buNone/>
            </a:pPr>
            <a:r>
              <a:rPr lang="es-ES" sz="2800" dirty="0">
                <a:latin typeface="Times New Roman" pitchFamily="18" charset="0"/>
                <a:cs typeface="Times New Roman" pitchFamily="18" charset="0"/>
              </a:rPr>
              <a:t>    Debe estar constituida por elementos que se puedan preparar en la superficie y que se puedan instalar por medios fáciles o mecanizados.</a:t>
            </a:r>
            <a:r>
              <a:rPr lang="es-ES" sz="2800" dirty="0">
                <a:solidFill>
                  <a:srgbClr val="FF0000"/>
                </a:solidFill>
                <a:latin typeface="Times New Roman" pitchFamily="18" charset="0"/>
                <a:cs typeface="Times New Roman" pitchFamily="18" charset="0"/>
              </a:rPr>
              <a:t> </a:t>
            </a:r>
          </a:p>
          <a:p>
            <a:pPr algn="just">
              <a:buNone/>
            </a:pPr>
            <a:r>
              <a:rPr lang="es-ES" sz="2800" dirty="0">
                <a:solidFill>
                  <a:srgbClr val="FF0000"/>
                </a:solidFill>
                <a:latin typeface="Times New Roman" pitchFamily="18" charset="0"/>
                <a:cs typeface="Times New Roman" pitchFamily="18" charset="0"/>
              </a:rPr>
              <a:t>  </a:t>
            </a:r>
            <a:r>
              <a:rPr lang="es-ES" sz="2800" dirty="0" smtClean="0">
                <a:solidFill>
                  <a:srgbClr val="FF0000"/>
                </a:solidFill>
                <a:latin typeface="Times New Roman" pitchFamily="18" charset="0"/>
                <a:cs typeface="Times New Roman" pitchFamily="18" charset="0"/>
              </a:rPr>
              <a:t>   </a:t>
            </a:r>
            <a:r>
              <a:rPr lang="es-ES" sz="2800" i="1" u="sng" dirty="0" smtClean="0">
                <a:solidFill>
                  <a:schemeClr val="tx1"/>
                </a:solidFill>
                <a:latin typeface="Times New Roman" pitchFamily="18" charset="0"/>
                <a:cs typeface="Times New Roman" pitchFamily="18" charset="0"/>
              </a:rPr>
              <a:t>EXIGENCIAS </a:t>
            </a:r>
            <a:r>
              <a:rPr lang="es-ES" sz="2800" i="1" u="sng" dirty="0">
                <a:solidFill>
                  <a:schemeClr val="tx1"/>
                </a:solidFill>
                <a:latin typeface="Times New Roman" pitchFamily="18" charset="0"/>
                <a:cs typeface="Times New Roman" pitchFamily="18" charset="0"/>
              </a:rPr>
              <a:t>ECONOMICAS</a:t>
            </a:r>
            <a:r>
              <a:rPr lang="es-ES" sz="2800" dirty="0">
                <a:solidFill>
                  <a:schemeClr val="tx1"/>
                </a:solidFill>
                <a:latin typeface="Times New Roman" pitchFamily="18" charset="0"/>
                <a:cs typeface="Times New Roman" pitchFamily="18" charset="0"/>
              </a:rPr>
              <a:t>.</a:t>
            </a:r>
          </a:p>
          <a:p>
            <a:pPr algn="just"/>
            <a:r>
              <a:rPr lang="es-ES" sz="2800" dirty="0">
                <a:latin typeface="Times New Roman" pitchFamily="18" charset="0"/>
                <a:cs typeface="Times New Roman" pitchFamily="18" charset="0"/>
              </a:rPr>
              <a:t>El costo inicial que se hace es grande</a:t>
            </a:r>
            <a:endParaRPr lang="es-CL" sz="2800" dirty="0">
              <a:latin typeface="Times New Roman" pitchFamily="18" charset="0"/>
              <a:cs typeface="Times New Roman" pitchFamily="18" charset="0"/>
            </a:endParaRPr>
          </a:p>
          <a:p>
            <a:pPr lvl="0" algn="just"/>
            <a:r>
              <a:rPr lang="es-ES" sz="2800" dirty="0">
                <a:latin typeface="Times New Roman" pitchFamily="18" charset="0"/>
                <a:cs typeface="Times New Roman" pitchFamily="18" charset="0"/>
              </a:rPr>
              <a:t>Los gastos de mantención durante el periodo de explotación deben ser mínimos. </a:t>
            </a:r>
            <a:endParaRPr lang="es-CL" sz="2800" dirty="0">
              <a:latin typeface="Times New Roman" pitchFamily="18" charset="0"/>
              <a:cs typeface="Times New Roman" pitchFamily="18" charset="0"/>
            </a:endParaRPr>
          </a:p>
          <a:p>
            <a:pPr algn="just">
              <a:buNone/>
            </a:pPr>
            <a:r>
              <a:rPr lang="es-ES" sz="2600" dirty="0">
                <a:latin typeface="Times New Roman" pitchFamily="18" charset="0"/>
                <a:cs typeface="Times New Roman" pitchFamily="18" charset="0"/>
              </a:rPr>
              <a:t> </a:t>
            </a:r>
            <a:endParaRPr lang="es-CL" sz="2600" dirty="0">
              <a:latin typeface="Times New Roman" pitchFamily="18" charset="0"/>
              <a:cs typeface="Times New Roman" pitchFamily="18" charset="0"/>
            </a:endParaRPr>
          </a:p>
          <a:p>
            <a:pPr lvl="0" algn="just"/>
            <a:endParaRPr lang="es-CL" sz="2400" dirty="0">
              <a:latin typeface="Times New Roman" pitchFamily="18" charset="0"/>
              <a:cs typeface="Times New Roman" pitchFamily="18" charset="0"/>
            </a:endParaRPr>
          </a:p>
          <a:p>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8028"/>
            <a:ext cx="9144000" cy="836712"/>
          </a:xfrm>
          <a:ln>
            <a:solidFill>
              <a:schemeClr val="tx1"/>
            </a:solidFill>
          </a:ln>
        </p:spPr>
        <p:txBody>
          <a:bodyPr/>
          <a:lstStyle/>
          <a:p>
            <a:r>
              <a:rPr lang="es-CL" dirty="0" smtClean="0">
                <a:solidFill>
                  <a:srgbClr val="FF0000"/>
                </a:solidFill>
                <a:latin typeface="Times New Roman" panose="02020603050405020304" pitchFamily="18" charset="0"/>
                <a:cs typeface="Times New Roman" panose="02020603050405020304" pitchFamily="18" charset="0"/>
              </a:rPr>
              <a:t>FORTIFICACION CON MALLAS</a:t>
            </a:r>
            <a:endParaRPr lang="es-CL" dirty="0">
              <a:solidFill>
                <a:srgbClr val="FF0000"/>
              </a:solidFill>
              <a:latin typeface="Times New Roman" panose="02020603050405020304" pitchFamily="18" charset="0"/>
              <a:cs typeface="Times New Roman" panose="02020603050405020304" pitchFamily="18" charset="0"/>
            </a:endParaRPr>
          </a:p>
        </p:txBody>
      </p:sp>
      <p:pic>
        <p:nvPicPr>
          <p:cNvPr id="7170" name="Picture 2" descr="C:\Users\Victor\Pictures\slide-35-638.jpg"/>
          <p:cNvPicPr>
            <a:picLocks noGrp="1" noChangeAspect="1" noChangeArrowheads="1"/>
          </p:cNvPicPr>
          <p:nvPr>
            <p:ph idx="1"/>
          </p:nvPr>
        </p:nvPicPr>
        <p:blipFill>
          <a:blip r:embed="rId2" cstate="print"/>
          <a:srcRect/>
          <a:stretch>
            <a:fillRect/>
          </a:stretch>
        </p:blipFill>
        <p:spPr bwMode="auto">
          <a:xfrm>
            <a:off x="0" y="781623"/>
            <a:ext cx="9144000" cy="6112667"/>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64704"/>
          </a:xfrm>
          <a:ln>
            <a:solidFill>
              <a:schemeClr val="tx1"/>
            </a:solidFill>
          </a:ln>
        </p:spPr>
        <p:txBody>
          <a:bodyPr/>
          <a:lstStyle/>
          <a:p>
            <a:r>
              <a:rPr lang="es-CL" dirty="0" smtClean="0">
                <a:solidFill>
                  <a:srgbClr val="FF0000"/>
                </a:solidFill>
                <a:latin typeface="Times New Roman" panose="02020603050405020304" pitchFamily="18" charset="0"/>
                <a:cs typeface="Times New Roman" panose="02020603050405020304" pitchFamily="18" charset="0"/>
              </a:rPr>
              <a:t>FORTIFICACION CON MALLAS</a:t>
            </a:r>
            <a:endParaRPr lang="es-CL" dirty="0">
              <a:solidFill>
                <a:srgbClr val="FF0000"/>
              </a:solidFill>
              <a:latin typeface="Times New Roman" panose="02020603050405020304" pitchFamily="18" charset="0"/>
              <a:cs typeface="Times New Roman" panose="02020603050405020304" pitchFamily="18" charset="0"/>
            </a:endParaRPr>
          </a:p>
        </p:txBody>
      </p:sp>
      <p:pic>
        <p:nvPicPr>
          <p:cNvPr id="8194" name="Picture 2" descr="C:\Users\Victor\Pictures\slide-36-638.jpg"/>
          <p:cNvPicPr>
            <a:picLocks noGrp="1" noChangeAspect="1" noChangeArrowheads="1"/>
          </p:cNvPicPr>
          <p:nvPr>
            <p:ph idx="1"/>
          </p:nvPr>
        </p:nvPicPr>
        <p:blipFill>
          <a:blip r:embed="rId2" cstate="print"/>
          <a:srcRect/>
          <a:stretch>
            <a:fillRect/>
          </a:stretch>
        </p:blipFill>
        <p:spPr bwMode="auto">
          <a:xfrm>
            <a:off x="0" y="908720"/>
            <a:ext cx="9144000" cy="5981958"/>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74638"/>
            <a:ext cx="8219256" cy="1143000"/>
          </a:xfrm>
        </p:spPr>
        <p:style>
          <a:lnRef idx="2">
            <a:schemeClr val="accent2"/>
          </a:lnRef>
          <a:fillRef idx="1">
            <a:schemeClr val="lt1"/>
          </a:fillRef>
          <a:effectRef idx="0">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FORTIFICACION CON MALLA</a:t>
            </a:r>
            <a:endParaRPr lang="es-CL" dirty="0">
              <a:solidFill>
                <a:srgbClr val="FF00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467544" y="1484784"/>
            <a:ext cx="8208912" cy="497698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499993" y="1"/>
            <a:ext cx="4644008" cy="321297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0"/>
            <a:ext cx="4499992" cy="321297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499992" y="3212976"/>
            <a:ext cx="4644008" cy="3645024"/>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 y="3212977"/>
            <a:ext cx="4499991" cy="3672902"/>
          </a:xfrm>
          <a:prstGeom prst="rect">
            <a:avLst/>
          </a:prstGeom>
          <a:noFill/>
          <a:ln w="9525">
            <a:noFill/>
            <a:miter lim="800000"/>
            <a:headEnd/>
            <a:tailEnd/>
          </a:ln>
        </p:spPr>
      </p:pic>
      <p:sp>
        <p:nvSpPr>
          <p:cNvPr id="8" name="7 CuadroTexto"/>
          <p:cNvSpPr txBox="1"/>
          <p:nvPr/>
        </p:nvSpPr>
        <p:spPr>
          <a:xfrm>
            <a:off x="5940152" y="3933056"/>
            <a:ext cx="1944216" cy="369332"/>
          </a:xfrm>
          <a:prstGeom prst="rect">
            <a:avLst/>
          </a:prstGeom>
          <a:noFill/>
        </p:spPr>
        <p:txBody>
          <a:bodyPr wrap="square" rtlCol="0">
            <a:spAutoFit/>
          </a:bodyPr>
          <a:lstStyle/>
          <a:p>
            <a:r>
              <a:rPr lang="es-CL" b="1" dirty="0" smtClean="0"/>
              <a:t>Acma Rígida</a:t>
            </a:r>
            <a:endParaRPr lang="es-CL" b="1" dirty="0"/>
          </a:p>
        </p:txBody>
      </p:sp>
      <p:sp>
        <p:nvSpPr>
          <p:cNvPr id="9" name="8 CuadroTexto"/>
          <p:cNvSpPr txBox="1"/>
          <p:nvPr/>
        </p:nvSpPr>
        <p:spPr>
          <a:xfrm>
            <a:off x="6228184" y="1196752"/>
            <a:ext cx="1080120" cy="646331"/>
          </a:xfrm>
          <a:prstGeom prst="rect">
            <a:avLst/>
          </a:prstGeom>
          <a:noFill/>
        </p:spPr>
        <p:txBody>
          <a:bodyPr wrap="square" rtlCol="0">
            <a:spAutoFit/>
          </a:bodyPr>
          <a:lstStyle/>
          <a:p>
            <a:r>
              <a:rPr lang="es-CL" b="1" dirty="0" smtClean="0"/>
              <a:t>Biscocho Flexible</a:t>
            </a:r>
            <a:endParaRPr lang="es-CL" b="1" dirty="0"/>
          </a:p>
        </p:txBody>
      </p:sp>
      <p:sp>
        <p:nvSpPr>
          <p:cNvPr id="10" name="9 Rectángulo"/>
          <p:cNvSpPr/>
          <p:nvPr/>
        </p:nvSpPr>
        <p:spPr>
          <a:xfrm>
            <a:off x="1331640" y="4725144"/>
            <a:ext cx="1562472" cy="105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tx1"/>
                </a:solidFill>
              </a:rPr>
              <a:t>Ondulada Semi Rígida</a:t>
            </a:r>
            <a:endParaRPr lang="es-CL" b="1" dirty="0">
              <a:solidFill>
                <a:schemeClr val="tx1"/>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MALLA TEJIDA GALVANIZADA</a:t>
            </a:r>
            <a:endParaRPr lang="es-CL" dirty="0">
              <a:solidFill>
                <a:srgbClr val="FF0000"/>
              </a:solidFill>
              <a:latin typeface="Times New Roman" pitchFamily="18" charset="0"/>
              <a:cs typeface="Times New Roman" pitchFamily="18" charset="0"/>
            </a:endParaRPr>
          </a:p>
        </p:txBody>
      </p:sp>
      <p:pic>
        <p:nvPicPr>
          <p:cNvPr id="1026" name="Picture 2" descr="C:\Users\Victor\Pictures\malla_tejida.jpg"/>
          <p:cNvPicPr>
            <a:picLocks noGrp="1" noChangeAspect="1" noChangeArrowheads="1"/>
          </p:cNvPicPr>
          <p:nvPr>
            <p:ph idx="1"/>
          </p:nvPr>
        </p:nvPicPr>
        <p:blipFill>
          <a:blip r:embed="rId2" cstate="print"/>
          <a:srcRect/>
          <a:stretch>
            <a:fillRect/>
          </a:stretch>
        </p:blipFill>
        <p:spPr bwMode="auto">
          <a:xfrm>
            <a:off x="539552" y="1486917"/>
            <a:ext cx="8064896" cy="4968552"/>
          </a:xfrm>
          <a:prstGeom prst="rect">
            <a:avLst/>
          </a:prstGeom>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1143000"/>
          </a:xfrm>
        </p:spPr>
        <p:style>
          <a:lnRef idx="2">
            <a:schemeClr val="accent1"/>
          </a:lnRef>
          <a:fillRef idx="1">
            <a:schemeClr val="lt1"/>
          </a:fillRef>
          <a:effectRef idx="0">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PERNO - MALLA</a:t>
            </a:r>
            <a:endParaRPr lang="es-CL"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467544" y="1528606"/>
            <a:ext cx="8208912" cy="5106883"/>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2">
            <a:schemeClr val="accent2"/>
          </a:lnRef>
          <a:fillRef idx="1">
            <a:schemeClr val="lt1"/>
          </a:fillRef>
          <a:effectRef idx="0">
            <a:schemeClr val="accent2"/>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CARACTERISTICAS DE LAS MALLAS.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4929411"/>
          </a:xfrm>
        </p:spPr>
        <p:style>
          <a:lnRef idx="2">
            <a:schemeClr val="accent2"/>
          </a:lnRef>
          <a:fillRef idx="1">
            <a:schemeClr val="lt1"/>
          </a:fillRef>
          <a:effectRef idx="0">
            <a:schemeClr val="accent2"/>
          </a:effectRef>
          <a:fontRef idx="minor">
            <a:schemeClr val="dk1"/>
          </a:fontRef>
        </p:style>
        <p:txBody>
          <a:bodyPr>
            <a:normAutofit/>
          </a:bodyPr>
          <a:lstStyle/>
          <a:p>
            <a:r>
              <a:rPr lang="es-CL" sz="2400" dirty="0" smtClean="0">
                <a:latin typeface="Times New Roman" pitchFamily="18" charset="0"/>
                <a:cs typeface="Times New Roman" pitchFamily="18" charset="0"/>
              </a:rPr>
              <a:t>Tipos de mallas cuadradas utilizadas </a:t>
            </a:r>
            <a:r>
              <a:rPr lang="es-CL" sz="2400" b="1" dirty="0" smtClean="0">
                <a:latin typeface="Times New Roman" pitchFamily="18" charset="0"/>
                <a:cs typeface="Times New Roman" pitchFamily="18" charset="0"/>
              </a:rPr>
              <a:t>5006, 5008, 10006, 10008. </a:t>
            </a:r>
            <a:r>
              <a:rPr lang="es-CL" sz="2400" dirty="0" smtClean="0">
                <a:latin typeface="Times New Roman" pitchFamily="18" charset="0"/>
                <a:cs typeface="Times New Roman" pitchFamily="18" charset="0"/>
              </a:rPr>
              <a:t>Hasta 2008: la más utilizada para fortificación de túneles y estabilización de taludes es la </a:t>
            </a:r>
            <a:r>
              <a:rPr lang="es-CL" sz="2400" b="1" dirty="0" smtClean="0">
                <a:solidFill>
                  <a:srgbClr val="FF0000"/>
                </a:solidFill>
                <a:latin typeface="Times New Roman" pitchFamily="18" charset="0"/>
                <a:cs typeface="Times New Roman" pitchFamily="18" charset="0"/>
              </a:rPr>
              <a:t>10006.</a:t>
            </a:r>
          </a:p>
          <a:p>
            <a:r>
              <a:rPr lang="es-CL" sz="2400" dirty="0" smtClean="0">
                <a:latin typeface="Times New Roman" pitchFamily="18" charset="0"/>
                <a:cs typeface="Times New Roman" pitchFamily="18" charset="0"/>
              </a:rPr>
              <a:t>Características de las mallas usadas para minería.</a:t>
            </a:r>
          </a:p>
        </p:txBody>
      </p:sp>
      <p:cxnSp>
        <p:nvCxnSpPr>
          <p:cNvPr id="7" name="6 Conector recto"/>
          <p:cNvCxnSpPr/>
          <p:nvPr/>
        </p:nvCxnSpPr>
        <p:spPr>
          <a:xfrm>
            <a:off x="467544" y="3068960"/>
            <a:ext cx="82089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10 Conector recto"/>
          <p:cNvCxnSpPr/>
          <p:nvPr/>
        </p:nvCxnSpPr>
        <p:spPr>
          <a:xfrm>
            <a:off x="1475656" y="3068960"/>
            <a:ext cx="0" cy="3024336"/>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12 Conector recto"/>
          <p:cNvCxnSpPr/>
          <p:nvPr/>
        </p:nvCxnSpPr>
        <p:spPr>
          <a:xfrm>
            <a:off x="2483768" y="3140968"/>
            <a:ext cx="0" cy="3024336"/>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14 Conector recto"/>
          <p:cNvCxnSpPr/>
          <p:nvPr/>
        </p:nvCxnSpPr>
        <p:spPr>
          <a:xfrm>
            <a:off x="3491880" y="3068960"/>
            <a:ext cx="0" cy="3024336"/>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21 Conector recto"/>
          <p:cNvCxnSpPr/>
          <p:nvPr/>
        </p:nvCxnSpPr>
        <p:spPr>
          <a:xfrm>
            <a:off x="7596336" y="3068960"/>
            <a:ext cx="0" cy="3024336"/>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23 Conector recto"/>
          <p:cNvCxnSpPr/>
          <p:nvPr/>
        </p:nvCxnSpPr>
        <p:spPr>
          <a:xfrm>
            <a:off x="6300192" y="3068960"/>
            <a:ext cx="0" cy="3096344"/>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25 Conector recto"/>
          <p:cNvCxnSpPr/>
          <p:nvPr/>
        </p:nvCxnSpPr>
        <p:spPr>
          <a:xfrm>
            <a:off x="4932040" y="3068960"/>
            <a:ext cx="0" cy="3096344"/>
          </a:xfrm>
          <a:prstGeom prst="line">
            <a:avLst/>
          </a:prstGeom>
        </p:spPr>
        <p:style>
          <a:lnRef idx="2">
            <a:schemeClr val="accent2"/>
          </a:lnRef>
          <a:fillRef idx="0">
            <a:schemeClr val="accent2"/>
          </a:fillRef>
          <a:effectRef idx="1">
            <a:schemeClr val="accent2"/>
          </a:effectRef>
          <a:fontRef idx="minor">
            <a:schemeClr val="tx1"/>
          </a:fontRef>
        </p:style>
      </p:cxnSp>
      <p:sp>
        <p:nvSpPr>
          <p:cNvPr id="27" name="26 CuadroTexto"/>
          <p:cNvSpPr txBox="1"/>
          <p:nvPr/>
        </p:nvSpPr>
        <p:spPr>
          <a:xfrm>
            <a:off x="539552" y="3212976"/>
            <a:ext cx="864096" cy="369332"/>
          </a:xfrm>
          <a:prstGeom prst="rect">
            <a:avLst/>
          </a:prstGeom>
          <a:noFill/>
        </p:spPr>
        <p:txBody>
          <a:bodyPr wrap="square" rtlCol="0">
            <a:spAutoFit/>
          </a:bodyPr>
          <a:lstStyle/>
          <a:p>
            <a:r>
              <a:rPr lang="es-CL" dirty="0" smtClean="0"/>
              <a:t>MALLA</a:t>
            </a:r>
            <a:endParaRPr lang="es-CL" dirty="0"/>
          </a:p>
        </p:txBody>
      </p:sp>
      <p:sp>
        <p:nvSpPr>
          <p:cNvPr id="28" name="27 CuadroTexto"/>
          <p:cNvSpPr txBox="1"/>
          <p:nvPr/>
        </p:nvSpPr>
        <p:spPr>
          <a:xfrm>
            <a:off x="1403648" y="3212976"/>
            <a:ext cx="1080120" cy="338554"/>
          </a:xfrm>
          <a:prstGeom prst="rect">
            <a:avLst/>
          </a:prstGeom>
          <a:noFill/>
        </p:spPr>
        <p:txBody>
          <a:bodyPr wrap="square" rtlCol="0">
            <a:spAutoFit/>
          </a:bodyPr>
          <a:lstStyle/>
          <a:p>
            <a:r>
              <a:rPr lang="es-CL" sz="1600" dirty="0" smtClean="0"/>
              <a:t>ABERTURA</a:t>
            </a:r>
            <a:endParaRPr lang="es-CL" sz="1600" dirty="0"/>
          </a:p>
        </p:txBody>
      </p:sp>
      <p:sp>
        <p:nvSpPr>
          <p:cNvPr id="29" name="28 CuadroTexto"/>
          <p:cNvSpPr txBox="1"/>
          <p:nvPr/>
        </p:nvSpPr>
        <p:spPr>
          <a:xfrm>
            <a:off x="2339752" y="3140968"/>
            <a:ext cx="1224136" cy="615553"/>
          </a:xfrm>
          <a:prstGeom prst="rect">
            <a:avLst/>
          </a:prstGeom>
          <a:noFill/>
        </p:spPr>
        <p:txBody>
          <a:bodyPr wrap="square" rtlCol="0">
            <a:spAutoFit/>
          </a:bodyPr>
          <a:lstStyle/>
          <a:p>
            <a:r>
              <a:rPr lang="es-CL" dirty="0" smtClean="0"/>
              <a:t>  </a:t>
            </a:r>
            <a:r>
              <a:rPr lang="es-CL" sz="1600" dirty="0" smtClean="0"/>
              <a:t>ALAMBRE</a:t>
            </a:r>
          </a:p>
          <a:p>
            <a:r>
              <a:rPr lang="es-CL" sz="1600" dirty="0" smtClean="0"/>
              <a:t>      BWG</a:t>
            </a:r>
            <a:endParaRPr lang="es-CL" sz="1600" dirty="0"/>
          </a:p>
        </p:txBody>
      </p:sp>
      <p:sp>
        <p:nvSpPr>
          <p:cNvPr id="31" name="30 CuadroTexto"/>
          <p:cNvSpPr txBox="1"/>
          <p:nvPr/>
        </p:nvSpPr>
        <p:spPr>
          <a:xfrm>
            <a:off x="3491880" y="3212976"/>
            <a:ext cx="1440160" cy="584775"/>
          </a:xfrm>
          <a:prstGeom prst="rect">
            <a:avLst/>
          </a:prstGeom>
          <a:noFill/>
        </p:spPr>
        <p:txBody>
          <a:bodyPr wrap="square" rtlCol="0">
            <a:spAutoFit/>
          </a:bodyPr>
          <a:lstStyle/>
          <a:p>
            <a:r>
              <a:rPr lang="es-CL" sz="1600" dirty="0" smtClean="0"/>
              <a:t>DIAMETRO ALAMBRE  mm</a:t>
            </a:r>
            <a:endParaRPr lang="es-CL" sz="1600" dirty="0"/>
          </a:p>
        </p:txBody>
      </p:sp>
      <p:cxnSp>
        <p:nvCxnSpPr>
          <p:cNvPr id="33" name="32 Conector recto"/>
          <p:cNvCxnSpPr/>
          <p:nvPr/>
        </p:nvCxnSpPr>
        <p:spPr>
          <a:xfrm>
            <a:off x="467544" y="3861048"/>
            <a:ext cx="8208912" cy="0"/>
          </a:xfrm>
          <a:prstGeom prst="line">
            <a:avLst/>
          </a:prstGeom>
        </p:spPr>
        <p:style>
          <a:lnRef idx="2">
            <a:schemeClr val="accent2"/>
          </a:lnRef>
          <a:fillRef idx="0">
            <a:schemeClr val="accent2"/>
          </a:fillRef>
          <a:effectRef idx="1">
            <a:schemeClr val="accent2"/>
          </a:effectRef>
          <a:fontRef idx="minor">
            <a:schemeClr val="tx1"/>
          </a:fontRef>
        </p:style>
      </p:cxnSp>
      <p:sp>
        <p:nvSpPr>
          <p:cNvPr id="35" name="34 CuadroTexto"/>
          <p:cNvSpPr txBox="1"/>
          <p:nvPr/>
        </p:nvSpPr>
        <p:spPr>
          <a:xfrm>
            <a:off x="5004048" y="3140968"/>
            <a:ext cx="1296144" cy="738664"/>
          </a:xfrm>
          <a:prstGeom prst="rect">
            <a:avLst/>
          </a:prstGeom>
          <a:noFill/>
        </p:spPr>
        <p:txBody>
          <a:bodyPr wrap="square" rtlCol="0">
            <a:spAutoFit/>
          </a:bodyPr>
          <a:lstStyle/>
          <a:p>
            <a:r>
              <a:rPr lang="es-CL" sz="1400" dirty="0" smtClean="0"/>
              <a:t>CARGA RUPTURA ALAMBRE, Kg</a:t>
            </a:r>
            <a:endParaRPr lang="es-CL" sz="1400" dirty="0"/>
          </a:p>
        </p:txBody>
      </p:sp>
      <p:sp>
        <p:nvSpPr>
          <p:cNvPr id="37" name="36 CuadroTexto"/>
          <p:cNvSpPr txBox="1"/>
          <p:nvPr/>
        </p:nvSpPr>
        <p:spPr>
          <a:xfrm>
            <a:off x="6300192" y="3140968"/>
            <a:ext cx="1296144" cy="646331"/>
          </a:xfrm>
          <a:prstGeom prst="rect">
            <a:avLst/>
          </a:prstGeom>
          <a:noFill/>
        </p:spPr>
        <p:txBody>
          <a:bodyPr wrap="square" rtlCol="0">
            <a:spAutoFit/>
          </a:bodyPr>
          <a:lstStyle/>
          <a:p>
            <a:r>
              <a:rPr lang="es-CL" dirty="0" smtClean="0"/>
              <a:t>UNIONES POR, m, #</a:t>
            </a:r>
            <a:endParaRPr lang="es-CL" dirty="0"/>
          </a:p>
        </p:txBody>
      </p:sp>
      <p:sp>
        <p:nvSpPr>
          <p:cNvPr id="38" name="37 CuadroTexto"/>
          <p:cNvSpPr txBox="1"/>
          <p:nvPr/>
        </p:nvSpPr>
        <p:spPr>
          <a:xfrm>
            <a:off x="7524328" y="3140968"/>
            <a:ext cx="1619672" cy="646331"/>
          </a:xfrm>
          <a:prstGeom prst="rect">
            <a:avLst/>
          </a:prstGeom>
          <a:noFill/>
        </p:spPr>
        <p:txBody>
          <a:bodyPr wrap="square" rtlCol="0">
            <a:spAutoFit/>
          </a:bodyPr>
          <a:lstStyle/>
          <a:p>
            <a:r>
              <a:rPr lang="es-CL" dirty="0" smtClean="0"/>
              <a:t>Peso  Aprox Kg/m²</a:t>
            </a:r>
            <a:endParaRPr lang="es-CL" dirty="0"/>
          </a:p>
        </p:txBody>
      </p:sp>
      <p:cxnSp>
        <p:nvCxnSpPr>
          <p:cNvPr id="40" name="39 Conector recto"/>
          <p:cNvCxnSpPr/>
          <p:nvPr/>
        </p:nvCxnSpPr>
        <p:spPr>
          <a:xfrm flipV="1">
            <a:off x="467544" y="4869160"/>
            <a:ext cx="8208912" cy="72008"/>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42 Conector recto"/>
          <p:cNvCxnSpPr/>
          <p:nvPr/>
        </p:nvCxnSpPr>
        <p:spPr>
          <a:xfrm flipV="1">
            <a:off x="467544" y="4365104"/>
            <a:ext cx="8208912" cy="72008"/>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45 Conector recto"/>
          <p:cNvCxnSpPr/>
          <p:nvPr/>
        </p:nvCxnSpPr>
        <p:spPr>
          <a:xfrm>
            <a:off x="467544" y="5445224"/>
            <a:ext cx="8208912" cy="0"/>
          </a:xfrm>
          <a:prstGeom prst="line">
            <a:avLst/>
          </a:prstGeom>
        </p:spPr>
        <p:style>
          <a:lnRef idx="2">
            <a:schemeClr val="accent2"/>
          </a:lnRef>
          <a:fillRef idx="0">
            <a:schemeClr val="accent2"/>
          </a:fillRef>
          <a:effectRef idx="1">
            <a:schemeClr val="accent2"/>
          </a:effectRef>
          <a:fontRef idx="minor">
            <a:schemeClr val="tx1"/>
          </a:fontRef>
        </p:style>
      </p:cxnSp>
      <p:sp>
        <p:nvSpPr>
          <p:cNvPr id="47" name="46 CuadroTexto"/>
          <p:cNvSpPr txBox="1"/>
          <p:nvPr/>
        </p:nvSpPr>
        <p:spPr>
          <a:xfrm>
            <a:off x="539552" y="4005064"/>
            <a:ext cx="792088" cy="369332"/>
          </a:xfrm>
          <a:prstGeom prst="rect">
            <a:avLst/>
          </a:prstGeom>
          <a:noFill/>
        </p:spPr>
        <p:txBody>
          <a:bodyPr wrap="square" rtlCol="0">
            <a:spAutoFit/>
          </a:bodyPr>
          <a:lstStyle/>
          <a:p>
            <a:r>
              <a:rPr lang="es-CL" dirty="0" smtClean="0"/>
              <a:t>5006</a:t>
            </a:r>
            <a:endParaRPr lang="es-CL" dirty="0"/>
          </a:p>
        </p:txBody>
      </p:sp>
      <p:sp>
        <p:nvSpPr>
          <p:cNvPr id="49" name="48 CuadroTexto"/>
          <p:cNvSpPr txBox="1"/>
          <p:nvPr/>
        </p:nvSpPr>
        <p:spPr>
          <a:xfrm>
            <a:off x="539552" y="4509120"/>
            <a:ext cx="792088" cy="369332"/>
          </a:xfrm>
          <a:prstGeom prst="rect">
            <a:avLst/>
          </a:prstGeom>
          <a:noFill/>
        </p:spPr>
        <p:txBody>
          <a:bodyPr wrap="square" rtlCol="0">
            <a:spAutoFit/>
          </a:bodyPr>
          <a:lstStyle/>
          <a:p>
            <a:r>
              <a:rPr lang="es-CL" dirty="0" smtClean="0"/>
              <a:t>5008</a:t>
            </a:r>
            <a:endParaRPr lang="es-CL" dirty="0"/>
          </a:p>
        </p:txBody>
      </p:sp>
      <p:sp>
        <p:nvSpPr>
          <p:cNvPr id="50" name="49 CuadroTexto"/>
          <p:cNvSpPr txBox="1"/>
          <p:nvPr/>
        </p:nvSpPr>
        <p:spPr>
          <a:xfrm>
            <a:off x="539552" y="5013176"/>
            <a:ext cx="79208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b="1" dirty="0" smtClean="0">
                <a:solidFill>
                  <a:srgbClr val="FF0000"/>
                </a:solidFill>
              </a:rPr>
              <a:t>10006</a:t>
            </a:r>
            <a:endParaRPr lang="es-CL" b="1" dirty="0">
              <a:solidFill>
                <a:srgbClr val="FF0000"/>
              </a:solidFill>
            </a:endParaRPr>
          </a:p>
        </p:txBody>
      </p:sp>
      <p:sp>
        <p:nvSpPr>
          <p:cNvPr id="51" name="50 CuadroTexto"/>
          <p:cNvSpPr txBox="1"/>
          <p:nvPr/>
        </p:nvSpPr>
        <p:spPr>
          <a:xfrm>
            <a:off x="539552" y="5517232"/>
            <a:ext cx="864096" cy="369332"/>
          </a:xfrm>
          <a:prstGeom prst="rect">
            <a:avLst/>
          </a:prstGeom>
          <a:noFill/>
        </p:spPr>
        <p:txBody>
          <a:bodyPr wrap="square" rtlCol="0">
            <a:spAutoFit/>
          </a:bodyPr>
          <a:lstStyle/>
          <a:p>
            <a:r>
              <a:rPr lang="es-CL" dirty="0" smtClean="0"/>
              <a:t>10008</a:t>
            </a:r>
            <a:endParaRPr lang="es-CL" dirty="0"/>
          </a:p>
        </p:txBody>
      </p:sp>
      <p:sp>
        <p:nvSpPr>
          <p:cNvPr id="52" name="51 CuadroTexto"/>
          <p:cNvSpPr txBox="1"/>
          <p:nvPr/>
        </p:nvSpPr>
        <p:spPr>
          <a:xfrm>
            <a:off x="1619672" y="4005064"/>
            <a:ext cx="616779" cy="369332"/>
          </a:xfrm>
          <a:prstGeom prst="rect">
            <a:avLst/>
          </a:prstGeom>
          <a:noFill/>
        </p:spPr>
        <p:txBody>
          <a:bodyPr wrap="square" rtlCol="0">
            <a:spAutoFit/>
          </a:bodyPr>
          <a:lstStyle/>
          <a:p>
            <a:r>
              <a:rPr lang="es-CL" dirty="0" smtClean="0"/>
              <a:t>50</a:t>
            </a:r>
            <a:endParaRPr lang="es-CL" dirty="0"/>
          </a:p>
        </p:txBody>
      </p:sp>
      <p:sp>
        <p:nvSpPr>
          <p:cNvPr id="53" name="52 CuadroTexto"/>
          <p:cNvSpPr txBox="1"/>
          <p:nvPr/>
        </p:nvSpPr>
        <p:spPr>
          <a:xfrm>
            <a:off x="1619672" y="4509120"/>
            <a:ext cx="720080" cy="369332"/>
          </a:xfrm>
          <a:prstGeom prst="rect">
            <a:avLst/>
          </a:prstGeom>
          <a:noFill/>
        </p:spPr>
        <p:txBody>
          <a:bodyPr wrap="square" rtlCol="0">
            <a:spAutoFit/>
          </a:bodyPr>
          <a:lstStyle/>
          <a:p>
            <a:r>
              <a:rPr lang="es-CL" dirty="0" smtClean="0"/>
              <a:t>50</a:t>
            </a:r>
            <a:endParaRPr lang="es-CL" dirty="0"/>
          </a:p>
        </p:txBody>
      </p:sp>
      <p:sp>
        <p:nvSpPr>
          <p:cNvPr id="54" name="53 CuadroTexto"/>
          <p:cNvSpPr txBox="1"/>
          <p:nvPr/>
        </p:nvSpPr>
        <p:spPr>
          <a:xfrm>
            <a:off x="1619672" y="5013176"/>
            <a:ext cx="54477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b="1" dirty="0" smtClean="0">
                <a:solidFill>
                  <a:srgbClr val="FF0000"/>
                </a:solidFill>
              </a:rPr>
              <a:t>100</a:t>
            </a:r>
            <a:endParaRPr lang="es-CL" b="1" dirty="0">
              <a:solidFill>
                <a:srgbClr val="FF0000"/>
              </a:solidFill>
            </a:endParaRPr>
          </a:p>
        </p:txBody>
      </p:sp>
      <p:sp>
        <p:nvSpPr>
          <p:cNvPr id="55" name="54 CuadroTexto"/>
          <p:cNvSpPr txBox="1"/>
          <p:nvPr/>
        </p:nvSpPr>
        <p:spPr>
          <a:xfrm>
            <a:off x="1619672" y="5589240"/>
            <a:ext cx="792088" cy="369332"/>
          </a:xfrm>
          <a:prstGeom prst="rect">
            <a:avLst/>
          </a:prstGeom>
          <a:noFill/>
        </p:spPr>
        <p:txBody>
          <a:bodyPr wrap="square" rtlCol="0">
            <a:spAutoFit/>
          </a:bodyPr>
          <a:lstStyle/>
          <a:p>
            <a:r>
              <a:rPr lang="es-CL" dirty="0" smtClean="0"/>
              <a:t>100</a:t>
            </a:r>
            <a:endParaRPr lang="es-CL" dirty="0"/>
          </a:p>
        </p:txBody>
      </p:sp>
      <p:sp>
        <p:nvSpPr>
          <p:cNvPr id="56" name="55 CuadroTexto"/>
          <p:cNvSpPr txBox="1"/>
          <p:nvPr/>
        </p:nvSpPr>
        <p:spPr>
          <a:xfrm>
            <a:off x="2627784" y="3933056"/>
            <a:ext cx="472763" cy="369332"/>
          </a:xfrm>
          <a:prstGeom prst="rect">
            <a:avLst/>
          </a:prstGeom>
          <a:noFill/>
        </p:spPr>
        <p:txBody>
          <a:bodyPr wrap="square" rtlCol="0">
            <a:spAutoFit/>
          </a:bodyPr>
          <a:lstStyle/>
          <a:p>
            <a:r>
              <a:rPr lang="es-CL" dirty="0" smtClean="0"/>
              <a:t>06</a:t>
            </a:r>
            <a:endParaRPr lang="es-CL" dirty="0"/>
          </a:p>
        </p:txBody>
      </p:sp>
      <p:sp>
        <p:nvSpPr>
          <p:cNvPr id="57" name="56 CuadroTexto"/>
          <p:cNvSpPr txBox="1"/>
          <p:nvPr/>
        </p:nvSpPr>
        <p:spPr>
          <a:xfrm>
            <a:off x="2627784" y="4509120"/>
            <a:ext cx="544771" cy="369332"/>
          </a:xfrm>
          <a:prstGeom prst="rect">
            <a:avLst/>
          </a:prstGeom>
          <a:noFill/>
        </p:spPr>
        <p:txBody>
          <a:bodyPr wrap="square" rtlCol="0">
            <a:spAutoFit/>
          </a:bodyPr>
          <a:lstStyle/>
          <a:p>
            <a:r>
              <a:rPr lang="es-CL" dirty="0" smtClean="0"/>
              <a:t>08</a:t>
            </a:r>
            <a:endParaRPr lang="es-CL" dirty="0"/>
          </a:p>
        </p:txBody>
      </p:sp>
      <p:sp>
        <p:nvSpPr>
          <p:cNvPr id="58" name="57 CuadroTexto"/>
          <p:cNvSpPr txBox="1"/>
          <p:nvPr/>
        </p:nvSpPr>
        <p:spPr>
          <a:xfrm>
            <a:off x="2555776" y="5013176"/>
            <a:ext cx="64807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b="1" dirty="0" smtClean="0">
                <a:solidFill>
                  <a:srgbClr val="FF0000"/>
                </a:solidFill>
              </a:rPr>
              <a:t>  06</a:t>
            </a:r>
            <a:endParaRPr lang="es-CL" b="1" dirty="0">
              <a:solidFill>
                <a:srgbClr val="FF0000"/>
              </a:solidFill>
            </a:endParaRPr>
          </a:p>
        </p:txBody>
      </p:sp>
      <p:sp>
        <p:nvSpPr>
          <p:cNvPr id="59" name="58 CuadroTexto"/>
          <p:cNvSpPr txBox="1"/>
          <p:nvPr/>
        </p:nvSpPr>
        <p:spPr>
          <a:xfrm>
            <a:off x="2555776" y="5589240"/>
            <a:ext cx="544771" cy="369332"/>
          </a:xfrm>
          <a:prstGeom prst="rect">
            <a:avLst/>
          </a:prstGeom>
          <a:noFill/>
        </p:spPr>
        <p:txBody>
          <a:bodyPr wrap="square" rtlCol="0">
            <a:spAutoFit/>
          </a:bodyPr>
          <a:lstStyle/>
          <a:p>
            <a:r>
              <a:rPr lang="es-CL" dirty="0" smtClean="0"/>
              <a:t>  08 </a:t>
            </a:r>
            <a:endParaRPr lang="es-CL" dirty="0"/>
          </a:p>
        </p:txBody>
      </p:sp>
      <p:sp>
        <p:nvSpPr>
          <p:cNvPr id="60" name="59 CuadroTexto"/>
          <p:cNvSpPr txBox="1"/>
          <p:nvPr/>
        </p:nvSpPr>
        <p:spPr>
          <a:xfrm>
            <a:off x="3707904" y="4005064"/>
            <a:ext cx="720080" cy="369332"/>
          </a:xfrm>
          <a:prstGeom prst="rect">
            <a:avLst/>
          </a:prstGeom>
          <a:noFill/>
        </p:spPr>
        <p:txBody>
          <a:bodyPr wrap="square" rtlCol="0">
            <a:spAutoFit/>
          </a:bodyPr>
          <a:lstStyle/>
          <a:p>
            <a:r>
              <a:rPr lang="es-CL" dirty="0" smtClean="0"/>
              <a:t>5.16</a:t>
            </a:r>
            <a:endParaRPr lang="es-CL" dirty="0"/>
          </a:p>
        </p:txBody>
      </p:sp>
      <p:sp>
        <p:nvSpPr>
          <p:cNvPr id="61" name="60 CuadroTexto"/>
          <p:cNvSpPr txBox="1"/>
          <p:nvPr/>
        </p:nvSpPr>
        <p:spPr>
          <a:xfrm>
            <a:off x="3707904" y="4581128"/>
            <a:ext cx="720080" cy="369332"/>
          </a:xfrm>
          <a:prstGeom prst="rect">
            <a:avLst/>
          </a:prstGeom>
          <a:noFill/>
        </p:spPr>
        <p:txBody>
          <a:bodyPr wrap="square" rtlCol="0">
            <a:spAutoFit/>
          </a:bodyPr>
          <a:lstStyle/>
          <a:p>
            <a:r>
              <a:rPr lang="es-CL" dirty="0" smtClean="0"/>
              <a:t>4.17</a:t>
            </a:r>
            <a:endParaRPr lang="es-CL" dirty="0"/>
          </a:p>
        </p:txBody>
      </p:sp>
      <p:sp>
        <p:nvSpPr>
          <p:cNvPr id="62" name="61 CuadroTexto"/>
          <p:cNvSpPr txBox="1"/>
          <p:nvPr/>
        </p:nvSpPr>
        <p:spPr>
          <a:xfrm>
            <a:off x="3779912" y="5013176"/>
            <a:ext cx="72008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b="1" dirty="0" smtClean="0">
                <a:solidFill>
                  <a:srgbClr val="FF0000"/>
                </a:solidFill>
              </a:rPr>
              <a:t>5.16</a:t>
            </a:r>
            <a:endParaRPr lang="es-CL" b="1" dirty="0">
              <a:solidFill>
                <a:srgbClr val="FF0000"/>
              </a:solidFill>
            </a:endParaRPr>
          </a:p>
        </p:txBody>
      </p:sp>
      <p:sp>
        <p:nvSpPr>
          <p:cNvPr id="63" name="62 CuadroTexto"/>
          <p:cNvSpPr txBox="1"/>
          <p:nvPr/>
        </p:nvSpPr>
        <p:spPr>
          <a:xfrm>
            <a:off x="3635896" y="5589240"/>
            <a:ext cx="936104" cy="369332"/>
          </a:xfrm>
          <a:prstGeom prst="rect">
            <a:avLst/>
          </a:prstGeom>
          <a:noFill/>
        </p:spPr>
        <p:txBody>
          <a:bodyPr wrap="square" rtlCol="0">
            <a:spAutoFit/>
          </a:bodyPr>
          <a:lstStyle/>
          <a:p>
            <a:r>
              <a:rPr lang="es-CL" dirty="0" smtClean="0"/>
              <a:t>   4.17</a:t>
            </a:r>
            <a:endParaRPr lang="es-CL" dirty="0"/>
          </a:p>
        </p:txBody>
      </p:sp>
      <p:sp>
        <p:nvSpPr>
          <p:cNvPr id="64" name="63 CuadroTexto"/>
          <p:cNvSpPr txBox="1"/>
          <p:nvPr/>
        </p:nvSpPr>
        <p:spPr>
          <a:xfrm>
            <a:off x="5076056" y="3933056"/>
            <a:ext cx="1368152" cy="369332"/>
          </a:xfrm>
          <a:prstGeom prst="rect">
            <a:avLst/>
          </a:prstGeom>
          <a:noFill/>
        </p:spPr>
        <p:txBody>
          <a:bodyPr wrap="square" rtlCol="0">
            <a:spAutoFit/>
          </a:bodyPr>
          <a:lstStyle/>
          <a:p>
            <a:r>
              <a:rPr lang="es-CL" dirty="0" smtClean="0"/>
              <a:t>800 - 1100</a:t>
            </a:r>
            <a:endParaRPr lang="es-CL" dirty="0"/>
          </a:p>
        </p:txBody>
      </p:sp>
      <p:sp>
        <p:nvSpPr>
          <p:cNvPr id="65" name="64 CuadroTexto"/>
          <p:cNvSpPr txBox="1"/>
          <p:nvPr/>
        </p:nvSpPr>
        <p:spPr>
          <a:xfrm>
            <a:off x="5004048" y="5013176"/>
            <a:ext cx="122413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b="1" dirty="0" smtClean="0">
                <a:solidFill>
                  <a:srgbClr val="FF0000"/>
                </a:solidFill>
              </a:rPr>
              <a:t>800 - 1100</a:t>
            </a:r>
            <a:endParaRPr lang="es-CL" b="1" dirty="0">
              <a:solidFill>
                <a:srgbClr val="FF0000"/>
              </a:solidFill>
            </a:endParaRPr>
          </a:p>
        </p:txBody>
      </p:sp>
      <p:sp>
        <p:nvSpPr>
          <p:cNvPr id="66" name="65 CuadroTexto"/>
          <p:cNvSpPr txBox="1"/>
          <p:nvPr/>
        </p:nvSpPr>
        <p:spPr>
          <a:xfrm>
            <a:off x="4932040" y="4509120"/>
            <a:ext cx="1872208" cy="369332"/>
          </a:xfrm>
          <a:prstGeom prst="rect">
            <a:avLst/>
          </a:prstGeom>
          <a:noFill/>
        </p:spPr>
        <p:txBody>
          <a:bodyPr wrap="square" rtlCol="0">
            <a:spAutoFit/>
          </a:bodyPr>
          <a:lstStyle/>
          <a:p>
            <a:r>
              <a:rPr lang="es-CL" dirty="0" smtClean="0"/>
              <a:t>  525 - 750</a:t>
            </a:r>
            <a:endParaRPr lang="es-CL" dirty="0"/>
          </a:p>
        </p:txBody>
      </p:sp>
      <p:sp>
        <p:nvSpPr>
          <p:cNvPr id="67" name="66 CuadroTexto"/>
          <p:cNvSpPr txBox="1"/>
          <p:nvPr/>
        </p:nvSpPr>
        <p:spPr>
          <a:xfrm>
            <a:off x="5076056" y="5517232"/>
            <a:ext cx="1080120" cy="369332"/>
          </a:xfrm>
          <a:prstGeom prst="rect">
            <a:avLst/>
          </a:prstGeom>
          <a:noFill/>
        </p:spPr>
        <p:txBody>
          <a:bodyPr wrap="square" rtlCol="0">
            <a:spAutoFit/>
          </a:bodyPr>
          <a:lstStyle/>
          <a:p>
            <a:r>
              <a:rPr lang="es-CL" dirty="0" smtClean="0"/>
              <a:t>525 - 750</a:t>
            </a:r>
            <a:endParaRPr lang="es-CL" dirty="0"/>
          </a:p>
        </p:txBody>
      </p:sp>
      <p:sp>
        <p:nvSpPr>
          <p:cNvPr id="68" name="67 CuadroTexto"/>
          <p:cNvSpPr txBox="1"/>
          <p:nvPr/>
        </p:nvSpPr>
        <p:spPr>
          <a:xfrm>
            <a:off x="6516216" y="4005064"/>
            <a:ext cx="616779" cy="369332"/>
          </a:xfrm>
          <a:prstGeom prst="rect">
            <a:avLst/>
          </a:prstGeom>
          <a:noFill/>
        </p:spPr>
        <p:txBody>
          <a:bodyPr wrap="square" rtlCol="0">
            <a:spAutoFit/>
          </a:bodyPr>
          <a:lstStyle/>
          <a:p>
            <a:r>
              <a:rPr lang="es-CL" dirty="0" smtClean="0"/>
              <a:t>14.1</a:t>
            </a:r>
            <a:endParaRPr lang="es-CL" dirty="0"/>
          </a:p>
        </p:txBody>
      </p:sp>
      <p:sp>
        <p:nvSpPr>
          <p:cNvPr id="69" name="68 CuadroTexto"/>
          <p:cNvSpPr txBox="1"/>
          <p:nvPr/>
        </p:nvSpPr>
        <p:spPr>
          <a:xfrm>
            <a:off x="6444208" y="4437112"/>
            <a:ext cx="720080" cy="369332"/>
          </a:xfrm>
          <a:prstGeom prst="rect">
            <a:avLst/>
          </a:prstGeom>
          <a:noFill/>
        </p:spPr>
        <p:txBody>
          <a:bodyPr wrap="square" rtlCol="0">
            <a:spAutoFit/>
          </a:bodyPr>
          <a:lstStyle/>
          <a:p>
            <a:r>
              <a:rPr lang="es-CL" dirty="0" smtClean="0"/>
              <a:t>  14.1</a:t>
            </a:r>
            <a:endParaRPr lang="es-CL" dirty="0"/>
          </a:p>
        </p:txBody>
      </p:sp>
      <p:sp>
        <p:nvSpPr>
          <p:cNvPr id="70" name="69 CuadroTexto"/>
          <p:cNvSpPr txBox="1"/>
          <p:nvPr/>
        </p:nvSpPr>
        <p:spPr>
          <a:xfrm>
            <a:off x="6588224" y="5013176"/>
            <a:ext cx="57606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b="1" dirty="0" smtClean="0">
                <a:solidFill>
                  <a:srgbClr val="FF0000"/>
                </a:solidFill>
              </a:rPr>
              <a:t>7.1</a:t>
            </a:r>
            <a:endParaRPr lang="es-CL" b="1" dirty="0">
              <a:solidFill>
                <a:srgbClr val="FF0000"/>
              </a:solidFill>
            </a:endParaRPr>
          </a:p>
        </p:txBody>
      </p:sp>
      <p:sp>
        <p:nvSpPr>
          <p:cNvPr id="71" name="70 CuadroTexto"/>
          <p:cNvSpPr txBox="1"/>
          <p:nvPr/>
        </p:nvSpPr>
        <p:spPr>
          <a:xfrm>
            <a:off x="6516216" y="5517232"/>
            <a:ext cx="792088" cy="369332"/>
          </a:xfrm>
          <a:prstGeom prst="rect">
            <a:avLst/>
          </a:prstGeom>
          <a:noFill/>
        </p:spPr>
        <p:txBody>
          <a:bodyPr wrap="square" rtlCol="0">
            <a:spAutoFit/>
          </a:bodyPr>
          <a:lstStyle/>
          <a:p>
            <a:r>
              <a:rPr lang="es-CL" dirty="0" smtClean="0"/>
              <a:t>  7.1</a:t>
            </a:r>
            <a:endParaRPr lang="es-CL" dirty="0"/>
          </a:p>
        </p:txBody>
      </p:sp>
      <p:sp>
        <p:nvSpPr>
          <p:cNvPr id="72" name="71 CuadroTexto"/>
          <p:cNvSpPr txBox="1"/>
          <p:nvPr/>
        </p:nvSpPr>
        <p:spPr>
          <a:xfrm>
            <a:off x="7812360" y="3861048"/>
            <a:ext cx="472763" cy="369332"/>
          </a:xfrm>
          <a:prstGeom prst="rect">
            <a:avLst/>
          </a:prstGeom>
          <a:noFill/>
        </p:spPr>
        <p:txBody>
          <a:bodyPr wrap="square" rtlCol="0">
            <a:spAutoFit/>
          </a:bodyPr>
          <a:lstStyle/>
          <a:p>
            <a:r>
              <a:rPr lang="es-CL" dirty="0" smtClean="0"/>
              <a:t>7.5</a:t>
            </a:r>
            <a:endParaRPr lang="es-CL" dirty="0"/>
          </a:p>
        </p:txBody>
      </p:sp>
      <p:sp>
        <p:nvSpPr>
          <p:cNvPr id="73" name="72 CuadroTexto"/>
          <p:cNvSpPr txBox="1"/>
          <p:nvPr/>
        </p:nvSpPr>
        <p:spPr>
          <a:xfrm>
            <a:off x="7812360" y="4437112"/>
            <a:ext cx="648072" cy="369332"/>
          </a:xfrm>
          <a:prstGeom prst="rect">
            <a:avLst/>
          </a:prstGeom>
          <a:noFill/>
        </p:spPr>
        <p:txBody>
          <a:bodyPr wrap="square" rtlCol="0">
            <a:spAutoFit/>
          </a:bodyPr>
          <a:lstStyle/>
          <a:p>
            <a:r>
              <a:rPr lang="es-CL" dirty="0" smtClean="0"/>
              <a:t>4.8</a:t>
            </a:r>
            <a:endParaRPr lang="es-CL" dirty="0"/>
          </a:p>
        </p:txBody>
      </p:sp>
      <p:sp>
        <p:nvSpPr>
          <p:cNvPr id="74" name="73 CuadroTexto"/>
          <p:cNvSpPr txBox="1"/>
          <p:nvPr/>
        </p:nvSpPr>
        <p:spPr>
          <a:xfrm>
            <a:off x="7812360" y="5013176"/>
            <a:ext cx="64807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b="1" dirty="0" smtClean="0">
                <a:solidFill>
                  <a:srgbClr val="FF0000"/>
                </a:solidFill>
              </a:rPr>
              <a:t>3.5</a:t>
            </a:r>
            <a:endParaRPr lang="es-CL" b="1" dirty="0">
              <a:solidFill>
                <a:srgbClr val="FF0000"/>
              </a:solidFill>
            </a:endParaRPr>
          </a:p>
        </p:txBody>
      </p:sp>
      <p:sp>
        <p:nvSpPr>
          <p:cNvPr id="75" name="74 CuadroTexto"/>
          <p:cNvSpPr txBox="1"/>
          <p:nvPr/>
        </p:nvSpPr>
        <p:spPr>
          <a:xfrm>
            <a:off x="7812360" y="5517232"/>
            <a:ext cx="472763" cy="369332"/>
          </a:xfrm>
          <a:prstGeom prst="rect">
            <a:avLst/>
          </a:prstGeom>
          <a:noFill/>
        </p:spPr>
        <p:txBody>
          <a:bodyPr wrap="square" rtlCol="0">
            <a:spAutoFit/>
          </a:bodyPr>
          <a:lstStyle/>
          <a:p>
            <a:r>
              <a:rPr lang="es-CL" dirty="0" smtClean="0"/>
              <a:t>2.5</a:t>
            </a:r>
            <a:endParaRPr lang="es-CL"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40752" y="0"/>
            <a:ext cx="9184752" cy="6849607"/>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60648"/>
            <a:ext cx="7704856" cy="1143000"/>
          </a:xfrm>
        </p:spPr>
        <p:style>
          <a:lnRef idx="2">
            <a:schemeClr val="accent4"/>
          </a:lnRef>
          <a:fillRef idx="1">
            <a:schemeClr val="lt1"/>
          </a:fillRef>
          <a:effectRef idx="0">
            <a:schemeClr val="accent4"/>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RESISTENCIA A LA TRACCION.</a:t>
            </a:r>
            <a:br>
              <a:rPr lang="es-CL" sz="3200" dirty="0" smtClean="0">
                <a:solidFill>
                  <a:srgbClr val="FF0000"/>
                </a:solidFill>
                <a:latin typeface="Times New Roman" pitchFamily="18" charset="0"/>
                <a:cs typeface="Times New Roman" pitchFamily="18" charset="0"/>
              </a:rPr>
            </a:br>
            <a:endParaRPr lang="es-CL" sz="32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683568" y="1556792"/>
            <a:ext cx="7632848" cy="2664296"/>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5" name="4 Rectángulo"/>
          <p:cNvSpPr/>
          <p:nvPr/>
        </p:nvSpPr>
        <p:spPr>
          <a:xfrm>
            <a:off x="683568" y="4221088"/>
            <a:ext cx="7632848"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CL" sz="2400" dirty="0" smtClean="0">
                <a:latin typeface="Times New Roman" pitchFamily="18" charset="0"/>
                <a:cs typeface="Times New Roman" pitchFamily="18" charset="0"/>
              </a:rPr>
              <a:t>Materiales utilizados</a:t>
            </a:r>
          </a:p>
          <a:p>
            <a:r>
              <a:rPr lang="es-CL" sz="2400" dirty="0" smtClean="0">
                <a:latin typeface="Times New Roman" pitchFamily="18" charset="0"/>
                <a:cs typeface="Times New Roman" pitchFamily="18" charset="0"/>
              </a:rPr>
              <a:t>• Acero de bajo contenido de carbono: SAE1006 / SAE1010.</a:t>
            </a:r>
          </a:p>
          <a:p>
            <a:r>
              <a:rPr lang="es-CL" sz="2400" dirty="0" smtClean="0">
                <a:latin typeface="Times New Roman" pitchFamily="18" charset="0"/>
                <a:cs typeface="Times New Roman" pitchFamily="18" charset="0"/>
              </a:rPr>
              <a:t>• Resistencia típica de los alambres: 47 kg/mm2.</a:t>
            </a:r>
          </a:p>
          <a:p>
            <a:r>
              <a:rPr lang="es-CL" sz="2400" dirty="0" smtClean="0">
                <a:latin typeface="Times New Roman" pitchFamily="18" charset="0"/>
                <a:cs typeface="Times New Roman" pitchFamily="18" charset="0"/>
              </a:rPr>
              <a:t>• Recubrimiento: Zn de acuerdo a NCh227/Of62 (90 g/m2 para φ ≥ 4.0 mm).</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94122"/>
          </a:xfrm>
        </p:spPr>
        <p:style>
          <a:lnRef idx="1">
            <a:schemeClr val="accent2"/>
          </a:lnRef>
          <a:fillRef idx="2">
            <a:schemeClr val="accent2"/>
          </a:fillRef>
          <a:effectRef idx="1">
            <a:schemeClr val="accent2"/>
          </a:effectRef>
          <a:fontRef idx="minor">
            <a:schemeClr val="dk1"/>
          </a:fontRef>
        </p:style>
        <p:txBody>
          <a:bodyPr>
            <a:normAutofit/>
          </a:bodyPr>
          <a:lstStyle/>
          <a:p>
            <a:r>
              <a:rPr lang="es-CL" sz="4000" dirty="0" smtClean="0">
                <a:solidFill>
                  <a:srgbClr val="FF0000"/>
                </a:solidFill>
                <a:latin typeface="Times New Roman" pitchFamily="18" charset="0"/>
                <a:cs typeface="Times New Roman" pitchFamily="18" charset="0"/>
              </a:rPr>
              <a:t>MALLA GALVANIZADA.  </a:t>
            </a:r>
            <a:endParaRPr lang="es-CL" sz="4000" dirty="0">
              <a:solidFill>
                <a:srgbClr val="FF0000"/>
              </a:solidFill>
              <a:latin typeface="Times New Roman" pitchFamily="18" charset="0"/>
              <a:cs typeface="Times New Roman" pitchFamily="18" charset="0"/>
            </a:endParaRPr>
          </a:p>
        </p:txBody>
      </p:sp>
      <p:pic>
        <p:nvPicPr>
          <p:cNvPr id="4" name="3 Marcador de contenido" descr="http://www.miningrock.cl/img/productos/malla-tejida-galvanizada.jpg"/>
          <p:cNvPicPr>
            <a:picLocks noGrp="1"/>
          </p:cNvPicPr>
          <p:nvPr>
            <p:ph idx="1"/>
          </p:nvPr>
        </p:nvPicPr>
        <p:blipFill>
          <a:blip r:embed="rId2" cstate="print"/>
          <a:srcRect/>
          <a:stretch>
            <a:fillRect/>
          </a:stretch>
        </p:blipFill>
        <p:spPr bwMode="auto">
          <a:xfrm>
            <a:off x="467544" y="1628800"/>
            <a:ext cx="8208912" cy="4824536"/>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836712"/>
          </a:xfrm>
        </p:spPr>
        <p:style>
          <a:lnRef idx="2">
            <a:schemeClr val="accent2"/>
          </a:lnRef>
          <a:fillRef idx="1">
            <a:schemeClr val="lt1"/>
          </a:fillRef>
          <a:effectRef idx="0">
            <a:schemeClr val="accent2"/>
          </a:effectRef>
          <a:fontRef idx="minor">
            <a:schemeClr val="dk1"/>
          </a:fontRef>
        </p:style>
        <p:txBody>
          <a:bodyPr>
            <a:noAutofit/>
          </a:bodyPr>
          <a:lstStyle/>
          <a:p>
            <a:r>
              <a:rPr lang="es-CL" sz="3200" dirty="0" smtClean="0">
                <a:solidFill>
                  <a:srgbClr val="FF0000"/>
                </a:solidFill>
                <a:latin typeface="Times New Roman" pitchFamily="18" charset="0"/>
                <a:cs typeface="Times New Roman" pitchFamily="18" charset="0"/>
              </a:rPr>
              <a:t>CONDICIONES GEOLOGICAS</a:t>
            </a:r>
            <a:endParaRPr lang="es-CL" sz="32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836712"/>
            <a:ext cx="9144000" cy="6021288"/>
          </a:xfrm>
        </p:spPr>
        <p:style>
          <a:lnRef idx="2">
            <a:schemeClr val="accent2"/>
          </a:lnRef>
          <a:fillRef idx="1">
            <a:schemeClr val="lt1"/>
          </a:fillRef>
          <a:effectRef idx="0">
            <a:schemeClr val="accent2"/>
          </a:effectRef>
          <a:fontRef idx="minor">
            <a:schemeClr val="dk1"/>
          </a:fontRef>
        </p:style>
        <p:txBody>
          <a:bodyPr>
            <a:normAutofit/>
          </a:bodyPr>
          <a:lstStyle/>
          <a:p>
            <a:pPr>
              <a:buNone/>
            </a:pPr>
            <a:r>
              <a:rPr lang="es-CL" sz="2400" dirty="0" smtClean="0"/>
              <a:t>     </a:t>
            </a:r>
            <a:r>
              <a:rPr lang="es-CL" sz="2400" dirty="0" smtClean="0">
                <a:latin typeface="Times New Roman" pitchFamily="18" charset="0"/>
                <a:cs typeface="Times New Roman" pitchFamily="18" charset="0"/>
              </a:rPr>
              <a:t>En el interior de una mina nos encontraremos con condiciones geológicas distintas en la construcción de obras mineras, tales como:</a:t>
            </a:r>
          </a:p>
          <a:p>
            <a:pPr>
              <a:buNone/>
            </a:pPr>
            <a:r>
              <a:rPr lang="es-CL" dirty="0" smtClean="0">
                <a:latin typeface="Times New Roman" pitchFamily="18" charset="0"/>
                <a:cs typeface="Times New Roman" pitchFamily="18" charset="0"/>
              </a:rPr>
              <a:t>   - </a:t>
            </a:r>
            <a:r>
              <a:rPr lang="es-CL" sz="2400" dirty="0" smtClean="0">
                <a:latin typeface="Times New Roman" pitchFamily="18" charset="0"/>
                <a:cs typeface="Times New Roman" pitchFamily="18" charset="0"/>
              </a:rPr>
              <a:t>Condición roca sana.</a:t>
            </a:r>
          </a:p>
          <a:p>
            <a:pPr>
              <a:buNone/>
            </a:pPr>
            <a:r>
              <a:rPr lang="es-CL" sz="2400" dirty="0" smtClean="0">
                <a:latin typeface="Times New Roman" pitchFamily="18" charset="0"/>
                <a:cs typeface="Times New Roman" pitchFamily="18" charset="0"/>
              </a:rPr>
              <a:t>    - Formación de cuñas.</a:t>
            </a:r>
          </a:p>
          <a:p>
            <a:pPr>
              <a:buNone/>
            </a:pPr>
            <a:r>
              <a:rPr lang="es-CL" sz="2400" dirty="0" smtClean="0">
                <a:latin typeface="Times New Roman" pitchFamily="18" charset="0"/>
                <a:cs typeface="Times New Roman" pitchFamily="18" charset="0"/>
              </a:rPr>
              <a:t>    - Formación de lajas.</a:t>
            </a:r>
          </a:p>
          <a:p>
            <a:pPr>
              <a:buNone/>
            </a:pPr>
            <a:r>
              <a:rPr lang="es-CL" sz="2400" dirty="0" smtClean="0">
                <a:latin typeface="Times New Roman" pitchFamily="18" charset="0"/>
                <a:cs typeface="Times New Roman" pitchFamily="18" charset="0"/>
              </a:rPr>
              <a:t>    - Formación de bloques.</a:t>
            </a:r>
          </a:p>
          <a:p>
            <a:pPr>
              <a:buNone/>
            </a:pPr>
            <a:r>
              <a:rPr lang="es-CL" sz="2400" dirty="0" smtClean="0">
                <a:latin typeface="Times New Roman" pitchFamily="18" charset="0"/>
                <a:cs typeface="Times New Roman" pitchFamily="18" charset="0"/>
              </a:rPr>
              <a:t>    - Fuerte fracturamiento en el techo.</a:t>
            </a:r>
          </a:p>
          <a:p>
            <a:pPr>
              <a:buNone/>
            </a:pPr>
            <a:r>
              <a:rPr lang="es-CL" sz="2400" dirty="0" smtClean="0">
                <a:latin typeface="Times New Roman" pitchFamily="18" charset="0"/>
                <a:cs typeface="Times New Roman" pitchFamily="18" charset="0"/>
              </a:rPr>
              <a:t>    - Formación tipo estratos.</a:t>
            </a:r>
          </a:p>
          <a:p>
            <a:pPr>
              <a:buNone/>
            </a:pPr>
            <a:r>
              <a:rPr lang="es-CL" sz="2400" dirty="0" smtClean="0">
                <a:latin typeface="Times New Roman" pitchFamily="18" charset="0"/>
                <a:cs typeface="Times New Roman" pitchFamily="18" charset="0"/>
              </a:rPr>
              <a:t>    - Bloques asociados a fallas geológicas.</a:t>
            </a:r>
          </a:p>
          <a:p>
            <a:pPr>
              <a:buNone/>
            </a:pPr>
            <a:r>
              <a:rPr lang="es-CL" sz="2400" dirty="0" smtClean="0">
                <a:latin typeface="Times New Roman" pitchFamily="18" charset="0"/>
                <a:cs typeface="Times New Roman" pitchFamily="18" charset="0"/>
              </a:rPr>
              <a:t>    - Deformaciones y estallidos de roca.</a:t>
            </a:r>
          </a:p>
          <a:p>
            <a:pPr>
              <a:buNone/>
            </a:pPr>
            <a:r>
              <a:rPr lang="es-CL" sz="2400" dirty="0" smtClean="0">
                <a:latin typeface="Times New Roman" pitchFamily="18" charset="0"/>
                <a:cs typeface="Times New Roman" pitchFamily="18" charset="0"/>
              </a:rPr>
              <a:t>    - Condiciones por la forma de las labores.</a:t>
            </a:r>
          </a:p>
          <a:p>
            <a:pPr>
              <a:buNone/>
            </a:pPr>
            <a:r>
              <a:rPr lang="es-CL" sz="2400" dirty="0" smtClean="0">
                <a:latin typeface="Times New Roman" pitchFamily="18" charset="0"/>
                <a:cs typeface="Times New Roman" pitchFamily="18" charset="0"/>
              </a:rPr>
              <a:t>    - Condición por tamaño de las labores.</a:t>
            </a:r>
          </a:p>
          <a:p>
            <a:pPr>
              <a:buNone/>
            </a:pPr>
            <a:r>
              <a:rPr lang="es-CL" sz="2400" dirty="0" smtClean="0">
                <a:latin typeface="Times New Roman" pitchFamily="18" charset="0"/>
                <a:cs typeface="Times New Roman" pitchFamily="18" charset="0"/>
              </a:rPr>
              <a:t>    - Condición de agua.</a:t>
            </a:r>
          </a:p>
          <a:p>
            <a:pPr>
              <a:buNone/>
            </a:pP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25361919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274638"/>
            <a:ext cx="7056784" cy="922114"/>
          </a:xfrm>
        </p:spPr>
        <p:style>
          <a:lnRef idx="1">
            <a:schemeClr val="accent3"/>
          </a:lnRef>
          <a:fillRef idx="2">
            <a:schemeClr val="accent3"/>
          </a:fillRef>
          <a:effectRef idx="1">
            <a:schemeClr val="accent3"/>
          </a:effectRef>
          <a:fontRef idx="minor">
            <a:schemeClr val="dk1"/>
          </a:fontRef>
        </p:style>
        <p:txBody>
          <a:bodyPr>
            <a:normAutofit/>
          </a:bodyPr>
          <a:lstStyle/>
          <a:p>
            <a:r>
              <a:rPr lang="es-CL" sz="4800" dirty="0" smtClean="0">
                <a:solidFill>
                  <a:srgbClr val="FF0000"/>
                </a:solidFill>
                <a:latin typeface="Times New Roman" pitchFamily="18" charset="0"/>
                <a:cs typeface="Times New Roman" pitchFamily="18" charset="0"/>
              </a:rPr>
              <a:t>SHOTCRETE</a:t>
            </a:r>
            <a:endParaRPr lang="es-CL" sz="48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1428728" y="1500174"/>
            <a:ext cx="7000923" cy="4786346"/>
          </a:xfrm>
          <a:prstGeom prst="rect">
            <a:avLst/>
          </a:prstGeom>
          <a:ln>
            <a:headEnd/>
            <a:tailEnd/>
          </a:ln>
        </p:spPr>
        <p:style>
          <a:lnRef idx="2">
            <a:schemeClr val="accent3"/>
          </a:lnRef>
          <a:fillRef idx="1">
            <a:schemeClr val="lt1"/>
          </a:fillRef>
          <a:effectRef idx="0">
            <a:schemeClr val="accent3"/>
          </a:effectRef>
          <a:fontRef idx="minor">
            <a:schemeClr val="dk1"/>
          </a:fontRef>
        </p:style>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2">
            <a:schemeClr val="dk1"/>
          </a:lnRef>
          <a:fillRef idx="1">
            <a:schemeClr val="lt1"/>
          </a:fillRef>
          <a:effectRef idx="0">
            <a:schemeClr val="dk1"/>
          </a:effectRef>
          <a:fontRef idx="minor">
            <a:schemeClr val="dk1"/>
          </a:fontRef>
        </p:style>
        <p:txBody>
          <a:bodyPr/>
          <a:lstStyle/>
          <a:p>
            <a:r>
              <a:rPr lang="es-CL" dirty="0" smtClean="0"/>
              <a:t>SHOTCRETE</a:t>
            </a:r>
            <a:endParaRPr lang="es-CL" dirty="0"/>
          </a:p>
        </p:txBody>
      </p:sp>
      <p:sp>
        <p:nvSpPr>
          <p:cNvPr id="3" name="2 Marcador de contenido"/>
          <p:cNvSpPr>
            <a:spLocks noGrp="1"/>
          </p:cNvSpPr>
          <p:nvPr>
            <p:ph idx="1"/>
          </p:nvPr>
        </p:nvSpPr>
        <p:spPr>
          <a:xfrm>
            <a:off x="457200" y="1268760"/>
            <a:ext cx="8229600" cy="4857403"/>
          </a:xfrm>
        </p:spPr>
        <p:style>
          <a:lnRef idx="2">
            <a:schemeClr val="dk1"/>
          </a:lnRef>
          <a:fillRef idx="1">
            <a:schemeClr val="lt1"/>
          </a:fillRef>
          <a:effectRef idx="0">
            <a:schemeClr val="dk1"/>
          </a:effectRef>
          <a:fontRef idx="minor">
            <a:schemeClr val="dk1"/>
          </a:fontRef>
        </p:style>
        <p:txBody>
          <a:bodyPr>
            <a:normAutofit fontScale="92500"/>
          </a:bodyPr>
          <a:lstStyle/>
          <a:p>
            <a:r>
              <a:rPr lang="es-CL" b="1" dirty="0" smtClean="0">
                <a:latin typeface="Times New Roman" pitchFamily="18" charset="0"/>
                <a:cs typeface="Times New Roman" pitchFamily="18" charset="0"/>
              </a:rPr>
              <a:t>SHOTCRETE (Concreto Lanzado)</a:t>
            </a:r>
          </a:p>
          <a:p>
            <a:r>
              <a:rPr lang="es-CL" dirty="0" smtClean="0">
                <a:latin typeface="Times New Roman" pitchFamily="18" charset="0"/>
                <a:cs typeface="Times New Roman" pitchFamily="18" charset="0"/>
              </a:rPr>
              <a:t>El shotcrete posee ventajas enormes en su calidad de proceso de construcción y de soporte de rocas; ello, sumando al avance logrado en materiales, equipos y conocimientos de aplicación, ha hecho de esta técnica una herramienta muy importante y necesaria para los trabajos de construcción subterránea en particular, la tecnología moderna del shotcrete por vía húmeda y seco, ampliado el campo de trabajo de la construcción subterránea. </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3344"/>
            <a:ext cx="9144000" cy="6875346"/>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2">
            <a:schemeClr val="accent4"/>
          </a:lnRef>
          <a:fillRef idx="1">
            <a:schemeClr val="lt1"/>
          </a:fillRef>
          <a:effectRef idx="0">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SHOTCRETE, PERNO y MALLA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980728"/>
            <a:ext cx="8229600" cy="5688632"/>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algn="just"/>
            <a:r>
              <a:rPr lang="es-CL" dirty="0" smtClean="0">
                <a:latin typeface="Times New Roman" pitchFamily="18" charset="0"/>
                <a:cs typeface="Times New Roman" pitchFamily="18" charset="0"/>
              </a:rPr>
              <a:t>Sistema de Hormigón Proyectado con Malla y Pernos. Las armaduras de hormigón proyectado se fabrican con mallas tejidas, entre otros materiales. La armadura sirve para absorber las solicitaciones por contracción, aumentar la resistencia a la tracción / cizallamiento y para repartir las cargas concentradas. Esta alternativa de fortificación es recomendable cuando se quiere garantizar obras subterráneas sometidas a los esfuerzos mencionados anteriormente. La abertura o luz de la malla no debe ser inferior a 5 centímetros, siendo las más aconsejables las de 10 a 15 centímetros. Las mallas de mayor utilización son aquellas de 10 centímetros de abertura y diámetros de alambre entre 3 y 6 mm.</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4"/>
          </a:lnRef>
          <a:fillRef idx="2">
            <a:schemeClr val="accent4"/>
          </a:fillRef>
          <a:effectRef idx="1">
            <a:schemeClr val="accent4"/>
          </a:effectRef>
          <a:fontRef idx="minor">
            <a:schemeClr val="dk1"/>
          </a:fontRef>
        </p:style>
        <p:txBody>
          <a:bodyPr>
            <a:normAutofit/>
          </a:bodyPr>
          <a:lstStyle/>
          <a:p>
            <a:r>
              <a:rPr lang="es-CL" sz="3600" dirty="0" smtClean="0">
                <a:latin typeface="Times New Roman" pitchFamily="18" charset="0"/>
                <a:cs typeface="Times New Roman" pitchFamily="18" charset="0"/>
              </a:rPr>
              <a:t>FORTIFICACION CON SHOTCRETE</a:t>
            </a:r>
            <a:endParaRPr lang="es-CL" sz="3600" dirty="0">
              <a:latin typeface="Times New Roman" pitchFamily="18" charset="0"/>
              <a:cs typeface="Times New Roman" pitchFamily="18" charset="0"/>
            </a:endParaRPr>
          </a:p>
        </p:txBody>
      </p:sp>
      <p:sp>
        <p:nvSpPr>
          <p:cNvPr id="3" name="2 Marcador de contenido"/>
          <p:cNvSpPr>
            <a:spLocks noGrp="1"/>
          </p:cNvSpPr>
          <p:nvPr>
            <p:ph idx="1"/>
          </p:nvPr>
        </p:nvSpPr>
        <p:spPr>
          <a:xfrm>
            <a:off x="457200" y="1340768"/>
            <a:ext cx="8229600" cy="4785395"/>
          </a:xfrm>
        </p:spPr>
        <p:style>
          <a:lnRef idx="2">
            <a:schemeClr val="accent4"/>
          </a:lnRef>
          <a:fillRef idx="1">
            <a:schemeClr val="lt1"/>
          </a:fillRef>
          <a:effectRef idx="0">
            <a:schemeClr val="accent4"/>
          </a:effectRef>
          <a:fontRef idx="minor">
            <a:schemeClr val="dk1"/>
          </a:fontRef>
        </p:style>
        <p:txBody>
          <a:bodyPr>
            <a:normAutofit fontScale="85000" lnSpcReduction="10000"/>
          </a:bodyPr>
          <a:lstStyle/>
          <a:p>
            <a:pPr algn="just">
              <a:buNone/>
            </a:pPr>
            <a:r>
              <a:rPr lang="es-ES" dirty="0" smtClean="0">
                <a:latin typeface="Times New Roman" pitchFamily="18" charset="0"/>
                <a:cs typeface="Times New Roman" pitchFamily="18" charset="0"/>
              </a:rPr>
              <a:t>    Hoy </a:t>
            </a:r>
            <a:r>
              <a:rPr lang="es-ES" dirty="0">
                <a:latin typeface="Times New Roman" pitchFamily="18" charset="0"/>
                <a:cs typeface="Times New Roman" pitchFamily="18" charset="0"/>
              </a:rPr>
              <a:t>en día y debido a la optimización de los procesos productivos, la mayoría de las empresas mineras han adoptado por usar y desarrollar un sostenimiento con shotcrete y este se realiza preferencialmente por  vía húmeda. </a:t>
            </a:r>
            <a:endParaRPr lang="es-CL" dirty="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Las </a:t>
            </a:r>
            <a:r>
              <a:rPr lang="es-ES" dirty="0">
                <a:latin typeface="Times New Roman" pitchFamily="18" charset="0"/>
                <a:cs typeface="Times New Roman" pitchFamily="18" charset="0"/>
              </a:rPr>
              <a:t>rocas se deterioran por efecto del agua que transportan oxigeno y por la intemperización al contacto con el aire, para protegerla hoy lo que más se usa es el Shotcrete (Hormigón Proyectado, Mortero), el cual al proyectarse y colocarlo a presión sella las grietas eliminando la entrada de agua y además sirve como capa  protectora de la roca.</a:t>
            </a:r>
            <a:endParaRPr lang="es-CL" dirty="0">
              <a:latin typeface="Times New Roman" pitchFamily="18" charset="0"/>
              <a:cs typeface="Times New Roman" pitchFamily="18" charset="0"/>
            </a:endParaRPr>
          </a:p>
          <a:p>
            <a:pPr algn="just"/>
            <a:endParaRPr lang="es-CL"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8194" name="Picture 2" descr="C:\Users\Victor\Pictures\images.jpg"/>
          <p:cNvPicPr>
            <a:picLocks noGrp="1" noChangeAspect="1" noChangeArrowheads="1"/>
          </p:cNvPicPr>
          <p:nvPr>
            <p:ph idx="1"/>
          </p:nvPr>
        </p:nvPicPr>
        <p:blipFill>
          <a:blip r:embed="rId2" cstate="print"/>
          <a:srcRect/>
          <a:stretch>
            <a:fillRect/>
          </a:stretch>
        </p:blipFill>
        <p:spPr bwMode="auto">
          <a:xfrm>
            <a:off x="0" y="0"/>
            <a:ext cx="9144000" cy="6883625"/>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2"/>
          </a:lnRef>
          <a:fillRef idx="2">
            <a:schemeClr val="accent2"/>
          </a:fillRef>
          <a:effectRef idx="1">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SHOTCRETE</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5400599"/>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r>
              <a:rPr lang="es-ES" dirty="0" smtClean="0">
                <a:latin typeface="Times New Roman" pitchFamily="18" charset="0"/>
                <a:cs typeface="Times New Roman" pitchFamily="18" charset="0"/>
              </a:rPr>
              <a:t> </a:t>
            </a:r>
          </a:p>
          <a:p>
            <a:pPr algn="just">
              <a:buNone/>
            </a:pPr>
            <a:r>
              <a:rPr lang="es-ES" dirty="0" smtClean="0">
                <a:latin typeface="Times New Roman" pitchFamily="18" charset="0"/>
                <a:cs typeface="Times New Roman" pitchFamily="18" charset="0"/>
              </a:rPr>
              <a:t>    El shotcrete </a:t>
            </a:r>
            <a:r>
              <a:rPr lang="es-ES" dirty="0">
                <a:latin typeface="Times New Roman" pitchFamily="18" charset="0"/>
                <a:cs typeface="Times New Roman" pitchFamily="18" charset="0"/>
              </a:rPr>
              <a:t>se usa generalmente combinado con perno y malla ya sea </a:t>
            </a:r>
            <a:r>
              <a:rPr lang="es-ES" dirty="0" smtClean="0">
                <a:latin typeface="Times New Roman" pitchFamily="18" charset="0"/>
                <a:cs typeface="Times New Roman" pitchFamily="18" charset="0"/>
              </a:rPr>
              <a:t>malla galvanizada tejida o </a:t>
            </a:r>
            <a:r>
              <a:rPr lang="es-ES" dirty="0">
                <a:latin typeface="Times New Roman" pitchFamily="18" charset="0"/>
                <a:cs typeface="Times New Roman" pitchFamily="18" charset="0"/>
              </a:rPr>
              <a:t>Acma, cuando se requiere una mayor resistencia. También puede usarse marco Noruego o cintas </a:t>
            </a:r>
            <a:r>
              <a:rPr lang="es-ES" dirty="0" smtClean="0">
                <a:latin typeface="Times New Roman" pitchFamily="18" charset="0"/>
                <a:cs typeface="Times New Roman" pitchFamily="18" charset="0"/>
              </a:rPr>
              <a:t>strap </a:t>
            </a:r>
            <a:r>
              <a:rPr lang="es-ES" dirty="0">
                <a:latin typeface="Times New Roman" pitchFamily="18" charset="0"/>
                <a:cs typeface="Times New Roman" pitchFamily="18" charset="0"/>
              </a:rPr>
              <a:t>junto con el shotcrete</a:t>
            </a:r>
            <a:r>
              <a:rPr lang="es-ES" dirty="0" smtClean="0">
                <a:latin typeface="Times New Roman" pitchFamily="18" charset="0"/>
                <a:cs typeface="Times New Roman" pitchFamily="18" charset="0"/>
              </a:rPr>
              <a:t>.</a:t>
            </a:r>
            <a:r>
              <a:rPr lang="es-CL" dirty="0" smtClean="0">
                <a:latin typeface="Times New Roman" pitchFamily="18" charset="0"/>
                <a:cs typeface="Times New Roman" pitchFamily="18" charset="0"/>
              </a:rPr>
              <a:t> El shotcrete se adapta mejor a las irregularidades del cerro, permitiendo sellar más rápidamente la roca y disminuyendo su tiempo de oxidación, que es una de las causantes del desprendimiento de rocas”</a:t>
            </a:r>
            <a:endParaRPr lang="es-CL" dirty="0">
              <a:latin typeface="Times New Roman" pitchFamily="18" charset="0"/>
              <a:cs typeface="Times New Roman" pitchFamily="18" charset="0"/>
            </a:endParaRPr>
          </a:p>
          <a:p>
            <a:pPr algn="just">
              <a:buNone/>
            </a:pPr>
            <a:r>
              <a:rPr lang="es-ES" dirty="0">
                <a:latin typeface="Times New Roman" pitchFamily="18" charset="0"/>
                <a:cs typeface="Times New Roman" pitchFamily="18" charset="0"/>
              </a:rPr>
              <a:t> </a:t>
            </a:r>
            <a:r>
              <a:rPr lang="es-CL"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MEDIDAS </a:t>
            </a:r>
            <a:r>
              <a:rPr lang="es-ES" dirty="0">
                <a:latin typeface="Times New Roman" pitchFamily="18" charset="0"/>
                <a:cs typeface="Times New Roman" pitchFamily="18" charset="0"/>
              </a:rPr>
              <a:t>DE SEGURIDAD.</a:t>
            </a:r>
            <a:endParaRPr lang="es-CL" dirty="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Al </a:t>
            </a:r>
            <a:r>
              <a:rPr lang="es-ES" dirty="0">
                <a:latin typeface="Times New Roman" pitchFamily="18" charset="0"/>
                <a:cs typeface="Times New Roman" pitchFamily="18" charset="0"/>
              </a:rPr>
              <a:t>proyectar el shotcrete deben establecerse todas las medidas de seguridad que corresponde, contar con un procedimiento de trabajo para este tema, el uso de los elementos de seguridad que este trabajo requiere.</a:t>
            </a:r>
            <a:endParaRPr lang="es-CL" dirty="0">
              <a:latin typeface="Times New Roman" pitchFamily="18" charset="0"/>
              <a:cs typeface="Times New Roman" pitchFamily="18" charset="0"/>
            </a:endParaRPr>
          </a:p>
          <a:p>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7170" name="Picture 2" descr="C:\Users\Victor\Pictures\imagesCAF2IESF.jpg"/>
          <p:cNvPicPr>
            <a:picLocks noGrp="1" noChangeAspect="1" noChangeArrowheads="1"/>
          </p:cNvPicPr>
          <p:nvPr>
            <p:ph idx="1"/>
          </p:nvPr>
        </p:nvPicPr>
        <p:blipFill>
          <a:blip r:embed="rId2" cstate="print"/>
          <a:srcRect/>
          <a:stretch>
            <a:fillRect/>
          </a:stretch>
        </p:blipFill>
        <p:spPr bwMode="auto">
          <a:xfrm>
            <a:off x="0" y="0"/>
            <a:ext cx="9144000" cy="6883625"/>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2808" y="0"/>
            <a:ext cx="9141192" cy="68626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2">
            <a:schemeClr val="accent4"/>
          </a:lnRef>
          <a:fillRef idx="1">
            <a:schemeClr val="lt1"/>
          </a:fillRef>
          <a:effectRef idx="0">
            <a:schemeClr val="accent4"/>
          </a:effectRef>
          <a:fontRef idx="minor">
            <a:schemeClr val="dk1"/>
          </a:fontRef>
        </p:style>
        <p:txBody>
          <a:bodyPr>
            <a:normAutofit/>
          </a:bodyPr>
          <a:lstStyle/>
          <a:p>
            <a:r>
              <a:rPr lang="es-CL" sz="3600" dirty="0" smtClean="0">
                <a:solidFill>
                  <a:srgbClr val="FF0000"/>
                </a:solidFill>
                <a:latin typeface="Times New Roman" pitchFamily="18" charset="0"/>
                <a:cs typeface="Times New Roman" pitchFamily="18" charset="0"/>
              </a:rPr>
              <a:t>APLICACIONES DEL SHOTCRETE</a:t>
            </a:r>
            <a:endParaRPr lang="es-CL" sz="36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400600"/>
          </a:xfrm>
        </p:spPr>
        <p:style>
          <a:lnRef idx="2">
            <a:schemeClr val="accent4"/>
          </a:lnRef>
          <a:fillRef idx="1">
            <a:schemeClr val="lt1"/>
          </a:fillRef>
          <a:effectRef idx="0">
            <a:schemeClr val="accent4"/>
          </a:effectRef>
          <a:fontRef idx="minor">
            <a:schemeClr val="dk1"/>
          </a:fontRef>
        </p:style>
        <p:txBody>
          <a:bodyPr>
            <a:noAutofit/>
          </a:bodyPr>
          <a:lstStyle/>
          <a:p>
            <a:r>
              <a:rPr lang="es-CL" sz="2300" b="1" dirty="0" smtClean="0">
                <a:latin typeface="Times New Roman" pitchFamily="18" charset="0"/>
                <a:cs typeface="Times New Roman" pitchFamily="18" charset="0"/>
              </a:rPr>
              <a:t>APLICACIONES DEL SHOTCRETE . </a:t>
            </a:r>
            <a:r>
              <a:rPr lang="es-CL" sz="2300" dirty="0" smtClean="0">
                <a:latin typeface="Times New Roman" pitchFamily="18" charset="0"/>
                <a:cs typeface="Times New Roman" pitchFamily="18" charset="0"/>
              </a:rPr>
              <a:t>Una de sus aplicaciones principales, es en el sector minero, para el sostenimiento de excavaciones, construcción de pantallas, chimeneas de ventilación, muros etc. Las principales características que indican al concreto lanzado como un elemento efectivo de sostenimiento son:</a:t>
            </a:r>
            <a:br>
              <a:rPr lang="es-CL" sz="2300" dirty="0" smtClean="0">
                <a:latin typeface="Times New Roman" pitchFamily="18" charset="0"/>
                <a:cs typeface="Times New Roman" pitchFamily="18" charset="0"/>
              </a:rPr>
            </a:br>
            <a:r>
              <a:rPr lang="es-CL" sz="2300" dirty="0" smtClean="0">
                <a:latin typeface="Times New Roman" pitchFamily="18" charset="0"/>
                <a:cs typeface="Times New Roman" pitchFamily="18" charset="0"/>
              </a:rPr>
              <a:t>* El concreto lanzado previene la caída de pequeños trozos de roca de la periferia de la excavación, evitando el futuro deterioro de la roca.</a:t>
            </a:r>
            <a:br>
              <a:rPr lang="es-CL" sz="2300" dirty="0" smtClean="0">
                <a:latin typeface="Times New Roman" pitchFamily="18" charset="0"/>
                <a:cs typeface="Times New Roman" pitchFamily="18" charset="0"/>
              </a:rPr>
            </a:br>
            <a:r>
              <a:rPr lang="es-CL" sz="2300" dirty="0" smtClean="0">
                <a:latin typeface="Times New Roman" pitchFamily="18" charset="0"/>
                <a:cs typeface="Times New Roman" pitchFamily="18" charset="0"/>
              </a:rPr>
              <a:t>* Mantiene el entrabe de las posibles cuñas o bloques sellando las discontinuidades o grietas producidas por la voladura.</a:t>
            </a:r>
            <a:br>
              <a:rPr lang="es-CL" sz="2300" dirty="0" smtClean="0">
                <a:latin typeface="Times New Roman" pitchFamily="18" charset="0"/>
                <a:cs typeface="Times New Roman" pitchFamily="18" charset="0"/>
              </a:rPr>
            </a:br>
            <a:r>
              <a:rPr lang="es-CL" sz="2300" dirty="0" smtClean="0">
                <a:latin typeface="Times New Roman" pitchFamily="18" charset="0"/>
                <a:cs typeface="Times New Roman" pitchFamily="18" charset="0"/>
              </a:rPr>
              <a:t>* La acción conjunta del concreto lanzado y la roca produce una fuerza tangencial en la interfase, que impide que la roca y el concreto lanzado se deformen independientemente.</a:t>
            </a:r>
            <a:br>
              <a:rPr lang="es-CL" sz="2300" dirty="0" smtClean="0">
                <a:latin typeface="Times New Roman" pitchFamily="18" charset="0"/>
                <a:cs typeface="Times New Roman" pitchFamily="18" charset="0"/>
              </a:rPr>
            </a:br>
            <a:endParaRPr lang="es-CL" sz="23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5"/>
          </a:lnRef>
          <a:fillRef idx="3">
            <a:schemeClr val="accent5"/>
          </a:fillRef>
          <a:effectRef idx="2">
            <a:schemeClr val="accent5"/>
          </a:effectRef>
          <a:fontRef idx="minor">
            <a:schemeClr val="lt1"/>
          </a:fontRef>
        </p:style>
        <p:txBody>
          <a:bodyPr/>
          <a:lstStyle/>
          <a:p>
            <a:r>
              <a:rPr lang="es-CL" dirty="0" smtClean="0">
                <a:latin typeface="Times New Roman" pitchFamily="18" charset="0"/>
                <a:cs typeface="Times New Roman" pitchFamily="18" charset="0"/>
              </a:rPr>
              <a:t>CAPITULO III</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p:style>
          <a:lnRef idx="1">
            <a:schemeClr val="accent5"/>
          </a:lnRef>
          <a:fillRef idx="3">
            <a:schemeClr val="accent5"/>
          </a:fillRef>
          <a:effectRef idx="2">
            <a:schemeClr val="accent5"/>
          </a:effectRef>
          <a:fontRef idx="minor">
            <a:schemeClr val="lt1"/>
          </a:fontRef>
        </p:style>
        <p:txBody>
          <a:bodyPr/>
          <a:lstStyle/>
          <a:p>
            <a:endParaRPr lang="es-CL" dirty="0" smtClean="0"/>
          </a:p>
          <a:p>
            <a:endParaRPr lang="es-CL" dirty="0" smtClean="0"/>
          </a:p>
          <a:p>
            <a:endParaRPr lang="es-CL" dirty="0" smtClean="0"/>
          </a:p>
          <a:p>
            <a:pPr>
              <a:buNone/>
            </a:pPr>
            <a:r>
              <a:rPr lang="es-CL" sz="6000" dirty="0" smtClean="0">
                <a:latin typeface="Times New Roman" pitchFamily="18" charset="0"/>
                <a:cs typeface="Times New Roman" pitchFamily="18" charset="0"/>
              </a:rPr>
              <a:t>       FORTIFICACION</a:t>
            </a:r>
            <a:endParaRPr lang="es-CL" sz="6000" dirty="0">
              <a:latin typeface="Times New Roman" pitchFamily="18" charset="0"/>
              <a:cs typeface="Times New Roman" pitchFamily="18"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2">
            <a:schemeClr val="accent3"/>
          </a:lnRef>
          <a:fillRef idx="1">
            <a:schemeClr val="lt1"/>
          </a:fillRef>
          <a:effectRef idx="0">
            <a:schemeClr val="accent3"/>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SHOTCRETE</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340768"/>
            <a:ext cx="8229600" cy="5328592"/>
          </a:xfrm>
        </p:spPr>
        <p:style>
          <a:lnRef idx="2">
            <a:schemeClr val="accent3"/>
          </a:lnRef>
          <a:fillRef idx="1">
            <a:schemeClr val="lt1"/>
          </a:fillRef>
          <a:effectRef idx="0">
            <a:schemeClr val="accent3"/>
          </a:effectRef>
          <a:fontRef idx="minor">
            <a:schemeClr val="dk1"/>
          </a:fontRef>
        </p:style>
        <p:txBody>
          <a:bodyPr>
            <a:normAutofit fontScale="85000" lnSpcReduction="10000"/>
          </a:bodyPr>
          <a:lstStyle/>
          <a:p>
            <a:pPr algn="just">
              <a:buNone/>
            </a:pPr>
            <a:r>
              <a:rPr lang="es-ES" b="1" dirty="0" smtClean="0">
                <a:solidFill>
                  <a:srgbClr val="FF0000"/>
                </a:solidFill>
              </a:rPr>
              <a:t>    </a:t>
            </a:r>
            <a:r>
              <a:rPr lang="es-ES" b="1" dirty="0" smtClean="0">
                <a:solidFill>
                  <a:srgbClr val="FF0000"/>
                </a:solidFill>
                <a:latin typeface="Times New Roman" pitchFamily="18" charset="0"/>
                <a:cs typeface="Times New Roman" pitchFamily="18" charset="0"/>
              </a:rPr>
              <a:t>QUE </a:t>
            </a:r>
            <a:r>
              <a:rPr lang="es-ES" b="1" dirty="0">
                <a:solidFill>
                  <a:srgbClr val="FF0000"/>
                </a:solidFill>
                <a:latin typeface="Times New Roman" pitchFamily="18" charset="0"/>
                <a:cs typeface="Times New Roman" pitchFamily="18" charset="0"/>
              </a:rPr>
              <a:t>ES EL SHOTCRETE.</a:t>
            </a:r>
            <a:endParaRPr lang="es-CL" b="1" dirty="0">
              <a:solidFill>
                <a:srgbClr val="FF0000"/>
              </a:solidFill>
              <a:latin typeface="Times New Roman" pitchFamily="18" charset="0"/>
              <a:cs typeface="Times New Roman" pitchFamily="18" charset="0"/>
            </a:endParaRPr>
          </a:p>
          <a:p>
            <a:pPr algn="just"/>
            <a:r>
              <a:rPr lang="es-ES" dirty="0">
                <a:latin typeface="Times New Roman" pitchFamily="18" charset="0"/>
                <a:cs typeface="Times New Roman" pitchFamily="18" charset="0"/>
              </a:rPr>
              <a:t>A pesar de que algunas personas afirman que el shotcrete es un concreto especial, lo cierto es que no es así. Este es un concreto normal colocado de otra forma. Es un concreto transportado por algún medio, vía seca o húmeda, a través de mangueras y proyectado neumáticamente a gran velocidad contra la superficie.</a:t>
            </a:r>
            <a:endParaRPr lang="es-CL" dirty="0">
              <a:latin typeface="Times New Roman" pitchFamily="18" charset="0"/>
              <a:cs typeface="Times New Roman" pitchFamily="18" charset="0"/>
            </a:endParaRPr>
          </a:p>
          <a:p>
            <a:pPr algn="just">
              <a:buNone/>
            </a:pPr>
            <a:r>
              <a:rPr lang="es-ES" dirty="0">
                <a:latin typeface="Times New Roman" pitchFamily="18" charset="0"/>
                <a:cs typeface="Times New Roman" pitchFamily="18" charset="0"/>
              </a:rPr>
              <a:t> </a:t>
            </a:r>
            <a:r>
              <a:rPr lang="es-CL" dirty="0" smtClean="0">
                <a:latin typeface="Times New Roman" pitchFamily="18" charset="0"/>
                <a:cs typeface="Times New Roman" pitchFamily="18" charset="0"/>
              </a:rPr>
              <a:t>   </a:t>
            </a:r>
            <a:r>
              <a:rPr lang="es-ES" b="1" dirty="0" smtClean="0">
                <a:solidFill>
                  <a:srgbClr val="FF0000"/>
                </a:solidFill>
                <a:latin typeface="Times New Roman" pitchFamily="18" charset="0"/>
                <a:cs typeface="Times New Roman" pitchFamily="18" charset="0"/>
              </a:rPr>
              <a:t>PROPIEDADES </a:t>
            </a:r>
            <a:r>
              <a:rPr lang="es-ES" b="1" dirty="0">
                <a:solidFill>
                  <a:srgbClr val="FF0000"/>
                </a:solidFill>
                <a:latin typeface="Times New Roman" pitchFamily="18" charset="0"/>
                <a:cs typeface="Times New Roman" pitchFamily="18" charset="0"/>
              </a:rPr>
              <a:t>DEL SHOTCRETE.</a:t>
            </a:r>
            <a:endParaRPr lang="es-CL" b="1" dirty="0">
              <a:solidFill>
                <a:srgbClr val="FF0000"/>
              </a:solidFill>
              <a:latin typeface="Times New Roman" pitchFamily="18" charset="0"/>
              <a:cs typeface="Times New Roman" pitchFamily="18" charset="0"/>
            </a:endParaRPr>
          </a:p>
          <a:p>
            <a:pPr lvl="0" algn="just"/>
            <a:r>
              <a:rPr lang="es-ES" dirty="0">
                <a:latin typeface="Times New Roman" pitchFamily="18" charset="0"/>
                <a:cs typeface="Times New Roman" pitchFamily="18" charset="0"/>
              </a:rPr>
              <a:t>Resistencia a la Compresión.</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Resistencia a la Flexión.</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Adherencia.</a:t>
            </a:r>
            <a:endParaRPr lang="es-CL" dirty="0">
              <a:latin typeface="Times New Roman" pitchFamily="18" charset="0"/>
              <a:cs typeface="Times New Roman" pitchFamily="18" charset="0"/>
            </a:endParaRPr>
          </a:p>
          <a:p>
            <a:pPr algn="just"/>
            <a:r>
              <a:rPr lang="es-ES" dirty="0">
                <a:latin typeface="Times New Roman" pitchFamily="18" charset="0"/>
                <a:cs typeface="Times New Roman" pitchFamily="18" charset="0"/>
              </a:rPr>
              <a:t>Impermeabilidad.</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FORTIFICACION CON SHOTCRETE</a:t>
            </a:r>
            <a:endParaRPr lang="es-CL" sz="32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6"/>
          </a:lnRef>
          <a:fillRef idx="1">
            <a:schemeClr val="lt1"/>
          </a:fillRef>
          <a:effectRef idx="0">
            <a:schemeClr val="accent6"/>
          </a:effectRef>
          <a:fontRef idx="minor">
            <a:schemeClr val="dk1"/>
          </a:fontRef>
        </p:style>
        <p:txBody>
          <a:bodyPr/>
          <a:lstStyle/>
          <a:p>
            <a:pPr algn="just"/>
            <a:r>
              <a:rPr lang="es-ES" sz="2800" dirty="0" smtClean="0">
                <a:latin typeface="Times New Roman" pitchFamily="18" charset="0"/>
                <a:cs typeface="Times New Roman" pitchFamily="18" charset="0"/>
              </a:rPr>
              <a:t>El shotcrete, proyectado en capas delgadas no ofrece soporte, sin embargo al aumentar el espesor de estas a lo menos a 5cm  si ofrece resistencia, hoy existen fibras o alambres que agregándolas al shotcrete se produce una gran capa de recubrimiento, (forma un arco de acero con mezcla de hormigón) que dan una muy buena resistencia, las capas no deben ser inferiores a 5 cm.</a:t>
            </a:r>
            <a:endParaRPr lang="es-CL" sz="2800"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FIBRAS SINTETICAS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052736"/>
            <a:ext cx="8229600" cy="5328592"/>
          </a:xfr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lgn="just"/>
            <a:r>
              <a:rPr lang="es-CL" sz="3800" dirty="0" smtClean="0">
                <a:latin typeface="Times New Roman" pitchFamily="18" charset="0"/>
                <a:cs typeface="Times New Roman" pitchFamily="18" charset="0"/>
              </a:rPr>
              <a:t>Desde que entró en el escenario minero en Chile la fibra sintética de refuerzo para sostenimiento de túneles. Esta tecnología consiste en el empleo de filamentos de polipropileno que se mezclan y proyectan con el shotcrete (hormigón proyectado) en túneles. Luego de ensayos de laboratorio, pruebas industriales y experiencia de trabajo en terreno, su aplicación ha ido ganando nuevos adeptos en un entorno que, hasta hace poco, favorecía el uso exclusivo de materiales de refuerzo metálicos, como la malla y fibra de acero.</a:t>
            </a:r>
          </a:p>
          <a:p>
            <a:pPr algn="just"/>
            <a:r>
              <a:rPr lang="es-CL" sz="3800" dirty="0" smtClean="0">
                <a:latin typeface="Times New Roman" pitchFamily="18" charset="0"/>
                <a:cs typeface="Times New Roman" pitchFamily="18" charset="0"/>
              </a:rPr>
              <a:t>La fibra sintética para refuerzo estructural entró con gran fuerza a principios de los ‘90, especialmente en la minería, en países como Australia y Sudáfrica, pero actualmente se ha extendido también a otras áreas, como obras de infraestructura y edificación</a:t>
            </a:r>
            <a:r>
              <a:rPr lang="es-CL" dirty="0" smtClean="0">
                <a:latin typeface="Times New Roman" pitchFamily="18" charset="0"/>
                <a:cs typeface="Times New Roman" pitchFamily="18" charset="0"/>
              </a:rPr>
              <a:t>.</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FIBRAS DE ACERO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s-CL" dirty="0" smtClean="0">
                <a:latin typeface="Times New Roman" pitchFamily="18" charset="0"/>
                <a:cs typeface="Times New Roman" pitchFamily="18" charset="0"/>
              </a:rPr>
              <a:t>La fibra de acero , es una fibra desarrollada para mejorar la durabilidad y las propiedades mecánicas del concreto y del concreto proyectado. </a:t>
            </a:r>
            <a:br>
              <a:rPr lang="es-CL" dirty="0" smtClean="0">
                <a:latin typeface="Times New Roman" pitchFamily="18" charset="0"/>
                <a:cs typeface="Times New Roman" pitchFamily="18" charset="0"/>
              </a:rPr>
            </a:br>
            <a:r>
              <a:rPr lang="es-CL" dirty="0" smtClean="0">
                <a:latin typeface="Times New Roman" pitchFamily="18" charset="0"/>
                <a:cs typeface="Times New Roman" pitchFamily="18" charset="0"/>
              </a:rPr>
              <a:t>Aumenta la resistencia a la flexión, la ductilidad, la resistencia a la fatiga, al impacto y aumenta la ductilidad. </a:t>
            </a:r>
            <a:br>
              <a:rPr lang="es-CL" dirty="0" smtClean="0">
                <a:latin typeface="Times New Roman" pitchFamily="18" charset="0"/>
                <a:cs typeface="Times New Roman" pitchFamily="18" charset="0"/>
              </a:rPr>
            </a:br>
            <a:r>
              <a:rPr lang="es-CL" dirty="0" smtClean="0">
                <a:latin typeface="Times New Roman" pitchFamily="18" charset="0"/>
                <a:cs typeface="Times New Roman" pitchFamily="18" charset="0"/>
              </a:rPr>
              <a:t>Su uso en shotcrete es de rápida aplicación, asegurando un refuerzo inmediato a la roca excavada. </a:t>
            </a:r>
            <a:br>
              <a:rPr lang="es-CL" dirty="0" smtClean="0">
                <a:latin typeface="Times New Roman" pitchFamily="18" charset="0"/>
                <a:cs typeface="Times New Roman" pitchFamily="18" charset="0"/>
              </a:rPr>
            </a:br>
            <a:r>
              <a:rPr lang="es-CL" dirty="0" smtClean="0">
                <a:latin typeface="Times New Roman" pitchFamily="18" charset="0"/>
                <a:cs typeface="Times New Roman" pitchFamily="18" charset="0"/>
              </a:rPr>
              <a:t>El refuerzo homogéneo con fibras permite resistir esfuerzos de flexotracción en cualquier punto de la capa de concreto.</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74638"/>
            <a:ext cx="7776864" cy="706090"/>
          </a:xfrm>
        </p:spPr>
        <p:style>
          <a:lnRef idx="1">
            <a:schemeClr val="accent1"/>
          </a:lnRef>
          <a:fillRef idx="2">
            <a:schemeClr val="accent1"/>
          </a:fillRef>
          <a:effectRef idx="1">
            <a:schemeClr val="accent1"/>
          </a:effectRef>
          <a:fontRef idx="minor">
            <a:schemeClr val="dk1"/>
          </a:fontRef>
        </p:style>
        <p:txBody>
          <a:bodyPr>
            <a:normAutofit/>
          </a:bodyPr>
          <a:lstStyle/>
          <a:p>
            <a:r>
              <a:rPr lang="es-CL" sz="3600" dirty="0" smtClean="0">
                <a:solidFill>
                  <a:srgbClr val="FF0000"/>
                </a:solidFill>
                <a:latin typeface="Times New Roman" pitchFamily="18" charset="0"/>
                <a:cs typeface="Times New Roman" pitchFamily="18" charset="0"/>
              </a:rPr>
              <a:t>DRAMIX</a:t>
            </a:r>
            <a:endParaRPr lang="es-CL" sz="36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827584" y="1196752"/>
            <a:ext cx="7704856" cy="5256584"/>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1">
            <a:schemeClr val="accent3"/>
          </a:lnRef>
          <a:fillRef idx="2">
            <a:schemeClr val="accent3"/>
          </a:fillRef>
          <a:effectRef idx="1">
            <a:schemeClr val="accent3"/>
          </a:effectRef>
          <a:fontRef idx="minor">
            <a:schemeClr val="dk1"/>
          </a:fontRef>
        </p:style>
        <p:txBody>
          <a:bodyPr>
            <a:noAutofit/>
          </a:bodyPr>
          <a:lstStyle/>
          <a:p>
            <a:r>
              <a:rPr lang="es-CL" sz="2800" dirty="0" smtClean="0">
                <a:solidFill>
                  <a:srgbClr val="FF0000"/>
                </a:solidFill>
                <a:latin typeface="Times New Roman" pitchFamily="18" charset="0"/>
                <a:cs typeface="Times New Roman" pitchFamily="18" charset="0"/>
              </a:rPr>
              <a:t>TIPO DE DRAMIX, FIBRAS DE ACERO PARA SHOTCRETE</a:t>
            </a:r>
            <a:endParaRPr lang="es-CL" sz="28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1196752"/>
            <a:ext cx="8208912" cy="5256584"/>
          </a:xfrm>
          <a:prstGeom prst="rect">
            <a:avLst/>
          </a:prstGeom>
          <a:ln>
            <a:headEnd/>
            <a:tailEnd/>
          </a:ln>
        </p:spPr>
        <p:style>
          <a:lnRef idx="2">
            <a:schemeClr val="accent3"/>
          </a:lnRef>
          <a:fillRef idx="1">
            <a:schemeClr val="lt1"/>
          </a:fillRef>
          <a:effectRef idx="0">
            <a:schemeClr val="accent3"/>
          </a:effectRef>
          <a:fontRef idx="minor">
            <a:schemeClr val="dk1"/>
          </a:fontRef>
        </p:style>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4638"/>
            <a:ext cx="7848872" cy="778098"/>
          </a:xfrm>
        </p:spPr>
        <p:style>
          <a:lnRef idx="1">
            <a:schemeClr val="dk1"/>
          </a:lnRef>
          <a:fillRef idx="2">
            <a:schemeClr val="dk1"/>
          </a:fillRef>
          <a:effectRef idx="1">
            <a:schemeClr val="dk1"/>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DRAMIX</a:t>
            </a:r>
            <a:endParaRPr lang="es-CL" sz="2800" dirty="0">
              <a:solidFill>
                <a:srgbClr val="FF0000"/>
              </a:solidFill>
              <a:latin typeface="Times New Roman" pitchFamily="18" charset="0"/>
              <a:cs typeface="Times New Roman" pitchFamily="18" charset="0"/>
            </a:endParaRPr>
          </a:p>
        </p:txBody>
      </p:sp>
      <p:pic>
        <p:nvPicPr>
          <p:cNvPr id="4" name="3 Marcador de contenido" descr="http://www.registrocdt.cl/registrocdt/uploads/FICHAS/LANZCO/FIBRAS%20ACERO/IMAGENES/1.jpg"/>
          <p:cNvPicPr>
            <a:picLocks noGrp="1"/>
          </p:cNvPicPr>
          <p:nvPr>
            <p:ph idx="1"/>
          </p:nvPr>
        </p:nvPicPr>
        <p:blipFill>
          <a:blip r:embed="rId2" cstate="print"/>
          <a:srcRect/>
          <a:stretch>
            <a:fillRect/>
          </a:stretch>
        </p:blipFill>
        <p:spPr bwMode="auto">
          <a:xfrm>
            <a:off x="755576" y="1196752"/>
            <a:ext cx="7776864" cy="5040560"/>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2">
            <a:schemeClr val="accent3"/>
          </a:lnRef>
          <a:fillRef idx="1">
            <a:schemeClr val="lt1"/>
          </a:fillRef>
          <a:effectRef idx="0">
            <a:schemeClr val="accent3"/>
          </a:effectRef>
          <a:fontRef idx="minor">
            <a:schemeClr val="dk1"/>
          </a:fontRef>
        </p:style>
        <p:txBody>
          <a:bodyPr>
            <a:normAutofit/>
          </a:bodyPr>
          <a:lstStyle/>
          <a:p>
            <a:r>
              <a:rPr lang="es-CL" sz="4000" dirty="0" smtClean="0">
                <a:solidFill>
                  <a:srgbClr val="FF0000"/>
                </a:solidFill>
                <a:latin typeface="Times New Roman" pitchFamily="18" charset="0"/>
                <a:cs typeface="Times New Roman" pitchFamily="18" charset="0"/>
              </a:rPr>
              <a:t>VENTAJAS</a:t>
            </a:r>
            <a:endParaRPr lang="es-CL" sz="40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24744"/>
            <a:ext cx="8229600" cy="5256584"/>
          </a:xfrm>
        </p:spPr>
        <p:style>
          <a:lnRef idx="2">
            <a:schemeClr val="accent3"/>
          </a:lnRef>
          <a:fillRef idx="1">
            <a:schemeClr val="lt1"/>
          </a:fillRef>
          <a:effectRef idx="0">
            <a:schemeClr val="accent3"/>
          </a:effectRef>
          <a:fontRef idx="minor">
            <a:schemeClr val="dk1"/>
          </a:fontRef>
        </p:style>
        <p:txBody>
          <a:bodyPr>
            <a:noAutofit/>
          </a:bodyPr>
          <a:lstStyle/>
          <a:p>
            <a:pPr>
              <a:buNone/>
            </a:pPr>
            <a:endParaRPr lang="es-CL" sz="2800" b="1" i="1" dirty="0" smtClean="0"/>
          </a:p>
          <a:p>
            <a:r>
              <a:rPr lang="es-CL" sz="2800" dirty="0" smtClean="0">
                <a:latin typeface="Times New Roman" pitchFamily="18" charset="0"/>
                <a:cs typeface="Times New Roman" pitchFamily="18" charset="0"/>
              </a:rPr>
              <a:t>Aumento de las resistencias a la tensión y a la flexión </a:t>
            </a:r>
          </a:p>
          <a:p>
            <a:r>
              <a:rPr lang="es-CL" sz="2800" dirty="0" smtClean="0">
                <a:latin typeface="Times New Roman" pitchFamily="18" charset="0"/>
                <a:cs typeface="Times New Roman" pitchFamily="18" charset="0"/>
              </a:rPr>
              <a:t>Alta resistencia al agrietamiento y al impacto.</a:t>
            </a:r>
          </a:p>
          <a:p>
            <a:r>
              <a:rPr lang="es-CL" sz="2800" dirty="0" smtClean="0">
                <a:latin typeface="Times New Roman" pitchFamily="18" charset="0"/>
                <a:cs typeface="Times New Roman" pitchFamily="18" charset="0"/>
              </a:rPr>
              <a:t>Alta absorción de energía bajo cargas estáticas y dinámicas. </a:t>
            </a:r>
          </a:p>
          <a:p>
            <a:r>
              <a:rPr lang="es-CL" sz="2800" dirty="0" smtClean="0">
                <a:latin typeface="Times New Roman" pitchFamily="18" charset="0"/>
                <a:cs typeface="Times New Roman" pitchFamily="18" charset="0"/>
              </a:rPr>
              <a:t> Ahorro de tiempo y dinero en su colocación en comparación a la malla de acero.</a:t>
            </a:r>
          </a:p>
          <a:p>
            <a:r>
              <a:rPr lang="es-CL" sz="2800" dirty="0" smtClean="0">
                <a:latin typeface="Times New Roman" pitchFamily="18" charset="0"/>
                <a:cs typeface="Times New Roman" pitchFamily="18" charset="0"/>
              </a:rPr>
              <a:t> Reducción de rajaduras.</a:t>
            </a:r>
          </a:p>
          <a:p>
            <a:pPr>
              <a:buNone/>
            </a:pPr>
            <a:r>
              <a:rPr lang="es-CL" sz="2800" dirty="0" smtClean="0">
                <a:latin typeface="Times New Roman" pitchFamily="18" charset="0"/>
                <a:cs typeface="Times New Roman" pitchFamily="18" charset="0"/>
              </a:rPr>
              <a:t>     Aplicación Básica en Minas: Concreto Lanzado (shotcrete) para revestimiento de túneles y estabilidad de taludes</a:t>
            </a:r>
            <a:r>
              <a:rPr lang="es-CL" sz="2800" dirty="0" smtClean="0"/>
              <a:t/>
            </a:r>
            <a:br>
              <a:rPr lang="es-CL" sz="2800" dirty="0" smtClean="0"/>
            </a:br>
            <a:endParaRPr lang="es-CL" sz="28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2">
            <a:schemeClr val="accent5"/>
          </a:lnRef>
          <a:fillRef idx="1">
            <a:schemeClr val="lt1"/>
          </a:fillRef>
          <a:effectRef idx="0">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SISTEMAS DE APLICACIÓN DEL SHOTCRETE</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340768"/>
            <a:ext cx="8229600" cy="5256584"/>
          </a:xfrm>
        </p:spPr>
        <p:style>
          <a:lnRef idx="2">
            <a:schemeClr val="accent5"/>
          </a:lnRef>
          <a:fillRef idx="1">
            <a:schemeClr val="lt1"/>
          </a:fillRef>
          <a:effectRef idx="0">
            <a:schemeClr val="accent5"/>
          </a:effectRef>
          <a:fontRef idx="minor">
            <a:schemeClr val="dk1"/>
          </a:fontRef>
        </p:style>
        <p:txBody>
          <a:bodyPr>
            <a:normAutofit fontScale="55000" lnSpcReduction="20000"/>
          </a:bodyPr>
          <a:lstStyle/>
          <a:p>
            <a:pPr>
              <a:buNone/>
            </a:pPr>
            <a:r>
              <a:rPr lang="es-ES" sz="4400" b="1" dirty="0" smtClean="0">
                <a:solidFill>
                  <a:srgbClr val="FF0000"/>
                </a:solidFill>
                <a:latin typeface="Times New Roman" pitchFamily="18" charset="0"/>
                <a:cs typeface="Times New Roman" pitchFamily="18" charset="0"/>
              </a:rPr>
              <a:t>    </a:t>
            </a:r>
          </a:p>
          <a:p>
            <a:pPr algn="just">
              <a:buNone/>
            </a:pPr>
            <a:r>
              <a:rPr lang="es-ES" sz="4400" dirty="0" smtClean="0">
                <a:solidFill>
                  <a:srgbClr val="FF0000"/>
                </a:solidFill>
                <a:latin typeface="Times New Roman" pitchFamily="18" charset="0"/>
                <a:cs typeface="Times New Roman" pitchFamily="18" charset="0"/>
              </a:rPr>
              <a:t>     </a:t>
            </a:r>
            <a:r>
              <a:rPr lang="es-ES" sz="5100" dirty="0">
                <a:solidFill>
                  <a:srgbClr val="FF0000"/>
                </a:solidFill>
                <a:latin typeface="Times New Roman" pitchFamily="18" charset="0"/>
                <a:cs typeface="Times New Roman" pitchFamily="18" charset="0"/>
              </a:rPr>
              <a:t>Existen dos medios de </a:t>
            </a:r>
            <a:r>
              <a:rPr lang="es-ES" sz="5100" dirty="0" smtClean="0">
                <a:solidFill>
                  <a:srgbClr val="FF0000"/>
                </a:solidFill>
                <a:latin typeface="Times New Roman" pitchFamily="18" charset="0"/>
                <a:cs typeface="Times New Roman" pitchFamily="18" charset="0"/>
              </a:rPr>
              <a:t>aplicación: Vía </a:t>
            </a:r>
            <a:r>
              <a:rPr lang="es-ES" sz="5100" dirty="0">
                <a:solidFill>
                  <a:srgbClr val="FF0000"/>
                </a:solidFill>
                <a:latin typeface="Times New Roman" pitchFamily="18" charset="0"/>
                <a:cs typeface="Times New Roman" pitchFamily="18" charset="0"/>
              </a:rPr>
              <a:t>seca y </a:t>
            </a:r>
            <a:r>
              <a:rPr lang="es-ES" sz="5100" dirty="0" smtClean="0">
                <a:solidFill>
                  <a:srgbClr val="FF0000"/>
                </a:solidFill>
                <a:latin typeface="Times New Roman" pitchFamily="18" charset="0"/>
                <a:cs typeface="Times New Roman" pitchFamily="18" charset="0"/>
              </a:rPr>
              <a:t> Vía húmeda</a:t>
            </a:r>
            <a:r>
              <a:rPr lang="es-ES" sz="4700" dirty="0" smtClean="0">
                <a:solidFill>
                  <a:srgbClr val="FF0000"/>
                </a:solidFill>
                <a:latin typeface="Times New Roman" pitchFamily="18" charset="0"/>
                <a:cs typeface="Times New Roman" pitchFamily="18" charset="0"/>
              </a:rPr>
              <a:t>.</a:t>
            </a:r>
            <a:endParaRPr lang="es-CL" sz="4700" dirty="0">
              <a:solidFill>
                <a:srgbClr val="FF0000"/>
              </a:solidFill>
              <a:latin typeface="Times New Roman" pitchFamily="18" charset="0"/>
              <a:cs typeface="Times New Roman" pitchFamily="18" charset="0"/>
            </a:endParaRPr>
          </a:p>
          <a:p>
            <a:pPr lvl="0" algn="just"/>
            <a:r>
              <a:rPr lang="es-ES" sz="4700" b="1" dirty="0">
                <a:latin typeface="Times New Roman" pitchFamily="18" charset="0"/>
                <a:cs typeface="Times New Roman" pitchFamily="18" charset="0"/>
              </a:rPr>
              <a:t>1.- Sistema Vía Seca: </a:t>
            </a:r>
            <a:r>
              <a:rPr lang="es-ES" sz="4700" dirty="0">
                <a:latin typeface="Times New Roman" pitchFamily="18" charset="0"/>
                <a:cs typeface="Times New Roman" pitchFamily="18" charset="0"/>
              </a:rPr>
              <a:t>Es donde la alimentación del material al equipo es en estado fresco y al que se le añade agua de hidratación en la boquilla de proyección. </a:t>
            </a:r>
            <a:endParaRPr lang="es-CL" sz="4700" dirty="0">
              <a:latin typeface="Times New Roman" pitchFamily="18" charset="0"/>
              <a:cs typeface="Times New Roman" pitchFamily="18" charset="0"/>
            </a:endParaRPr>
          </a:p>
          <a:p>
            <a:pPr algn="just">
              <a:buNone/>
            </a:pPr>
            <a:r>
              <a:rPr lang="es-ES" sz="4700" dirty="0" smtClean="0">
                <a:latin typeface="Times New Roman" pitchFamily="18" charset="0"/>
                <a:cs typeface="Times New Roman" pitchFamily="18" charset="0"/>
              </a:rPr>
              <a:t>    Se </a:t>
            </a:r>
            <a:r>
              <a:rPr lang="es-ES" sz="4700" dirty="0">
                <a:latin typeface="Times New Roman" pitchFamily="18" charset="0"/>
                <a:cs typeface="Times New Roman" pitchFamily="18" charset="0"/>
              </a:rPr>
              <a:t>usa una bomba en la cual se le agrega la arena, cemento y algunos aditivos, como acelerante de fraguado en polvo, se le inyecta presión de aire para que parte de esta mezcla viaje a través de cañerías hasta el pistón de salida. Antes que salga por el pistón se adiciona agua por una manguera que está conectada un poco antes del pistón, la cual tiene una válvula que controla el flujo que se </a:t>
            </a:r>
            <a:r>
              <a:rPr lang="es-ES" sz="4700" dirty="0" smtClean="0">
                <a:latin typeface="Times New Roman" pitchFamily="18" charset="0"/>
                <a:cs typeface="Times New Roman" pitchFamily="18" charset="0"/>
              </a:rPr>
              <a:t>requiere</a:t>
            </a:r>
            <a:endParaRPr lang="es-CL" sz="4700"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VIA SECA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6"/>
          </a:lnRef>
          <a:fillRef idx="1">
            <a:schemeClr val="lt1"/>
          </a:fillRef>
          <a:effectRef idx="0">
            <a:schemeClr val="accent6"/>
          </a:effectRef>
          <a:fontRef idx="minor">
            <a:schemeClr val="dk1"/>
          </a:fontRef>
        </p:style>
        <p:txBody>
          <a:bodyPr/>
          <a:lstStyle/>
          <a:p>
            <a:pPr algn="just"/>
            <a:r>
              <a:rPr lang="es-ES" dirty="0" smtClean="0">
                <a:latin typeface="Times New Roman" pitchFamily="18" charset="0"/>
                <a:cs typeface="Times New Roman" pitchFamily="18" charset="0"/>
              </a:rPr>
              <a:t> La proyección debe ser perpendicular a la pared que se esta shotcreteando y la distancia de proyección la determina la cantidad de rebote del mortero. Si hay mucho es probable que este muy cerca de la frente, si está muy lejos no tendrá la fuerza suficiente para adherirse a la pared.</a:t>
            </a:r>
            <a:endParaRPr lang="es-CL" dirty="0" smtClean="0">
              <a:latin typeface="Times New Roman" pitchFamily="18" charset="0"/>
              <a:cs typeface="Times New Roman" pitchFamily="18" charset="0"/>
            </a:endParaRPr>
          </a:p>
          <a:p>
            <a:pPr>
              <a:buNone/>
            </a:pPr>
            <a:endParaRPr lang="es-CL"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052736"/>
          </a:xfrm>
        </p:spPr>
        <p:style>
          <a:lnRef idx="1">
            <a:schemeClr val="dk1"/>
          </a:lnRef>
          <a:fillRef idx="2">
            <a:schemeClr val="dk1"/>
          </a:fillRef>
          <a:effectRef idx="1">
            <a:schemeClr val="dk1"/>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SISTEMAS DE FORTIFICACION</a:t>
            </a:r>
            <a:endParaRPr lang="es-CL" sz="32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052736"/>
            <a:ext cx="9144000" cy="5805264"/>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just">
              <a:buNone/>
            </a:pPr>
            <a:r>
              <a:rPr lang="es-ES" sz="11200" dirty="0" smtClean="0">
                <a:solidFill>
                  <a:srgbClr val="FF0000"/>
                </a:solidFill>
                <a:latin typeface="Times New Roman" pitchFamily="18" charset="0"/>
                <a:cs typeface="Times New Roman" pitchFamily="18" charset="0"/>
              </a:rPr>
              <a:t>    </a:t>
            </a:r>
            <a:r>
              <a:rPr lang="es-ES" sz="11200" dirty="0" smtClean="0">
                <a:latin typeface="Times New Roman" pitchFamily="18" charset="0"/>
                <a:cs typeface="Times New Roman" pitchFamily="18" charset="0"/>
              </a:rPr>
              <a:t>Los </a:t>
            </a:r>
            <a:r>
              <a:rPr lang="es-ES" sz="11200" dirty="0">
                <a:latin typeface="Times New Roman" pitchFamily="18" charset="0"/>
                <a:cs typeface="Times New Roman" pitchFamily="18" charset="0"/>
              </a:rPr>
              <a:t>sistemas de fortificación en las </a:t>
            </a:r>
            <a:r>
              <a:rPr lang="es-ES" sz="11200" dirty="0" smtClean="0">
                <a:latin typeface="Times New Roman" pitchFamily="18" charset="0"/>
                <a:cs typeface="Times New Roman" pitchFamily="18" charset="0"/>
              </a:rPr>
              <a:t>minas subterráneas</a:t>
            </a:r>
            <a:r>
              <a:rPr lang="es-ES" sz="11200" dirty="0">
                <a:latin typeface="Times New Roman" pitchFamily="18" charset="0"/>
                <a:cs typeface="Times New Roman" pitchFamily="18" charset="0"/>
              </a:rPr>
              <a:t>, son sistemas de </a:t>
            </a:r>
            <a:r>
              <a:rPr lang="es-ES" sz="11200" dirty="0" smtClean="0">
                <a:latin typeface="Times New Roman" pitchFamily="18" charset="0"/>
                <a:cs typeface="Times New Roman" pitchFamily="18" charset="0"/>
              </a:rPr>
              <a:t>sostenimiento:</a:t>
            </a:r>
            <a:r>
              <a:rPr lang="es-CL" sz="11200" dirty="0">
                <a:latin typeface="Times New Roman" pitchFamily="18" charset="0"/>
                <a:cs typeface="Times New Roman" pitchFamily="18" charset="0"/>
              </a:rPr>
              <a:t> </a:t>
            </a:r>
            <a:endParaRPr lang="es-CL" sz="11200" dirty="0" smtClean="0">
              <a:latin typeface="Times New Roman" pitchFamily="18" charset="0"/>
              <a:cs typeface="Times New Roman" pitchFamily="18" charset="0"/>
            </a:endParaRPr>
          </a:p>
          <a:p>
            <a:pPr marL="0" indent="0" algn="just">
              <a:buNone/>
            </a:pPr>
            <a:r>
              <a:rPr lang="es-ES" sz="11200" dirty="0" smtClean="0">
                <a:latin typeface="Times New Roman" pitchFamily="18" charset="0"/>
                <a:cs typeface="Times New Roman" pitchFamily="18" charset="0"/>
              </a:rPr>
              <a:t>   1.Sistemas Rígidos. 2</a:t>
            </a:r>
            <a:r>
              <a:rPr lang="es-CL" sz="11200" dirty="0" smtClean="0">
                <a:latin typeface="Times New Roman" pitchFamily="18" charset="0"/>
                <a:cs typeface="Times New Roman" pitchFamily="18" charset="0"/>
              </a:rPr>
              <a:t>. </a:t>
            </a:r>
            <a:r>
              <a:rPr lang="es-ES" sz="11200" dirty="0" smtClean="0">
                <a:latin typeface="Times New Roman" pitchFamily="18" charset="0"/>
                <a:cs typeface="Times New Roman" pitchFamily="18" charset="0"/>
              </a:rPr>
              <a:t>Sistemas Flexibles. 3. Sistemas                 Mixtos.</a:t>
            </a:r>
            <a:endParaRPr lang="es-CL" sz="11200" dirty="0">
              <a:latin typeface="Times New Roman" pitchFamily="18" charset="0"/>
              <a:cs typeface="Times New Roman" pitchFamily="18" charset="0"/>
            </a:endParaRPr>
          </a:p>
          <a:p>
            <a:pPr algn="just">
              <a:buNone/>
            </a:pPr>
            <a:r>
              <a:rPr lang="es-ES" sz="11200" dirty="0" smtClean="0">
                <a:latin typeface="Times New Roman" pitchFamily="18" charset="0"/>
                <a:cs typeface="Times New Roman" pitchFamily="18" charset="0"/>
              </a:rPr>
              <a:t>   También </a:t>
            </a:r>
            <a:r>
              <a:rPr lang="es-ES" sz="11200" dirty="0">
                <a:latin typeface="Times New Roman" pitchFamily="18" charset="0"/>
                <a:cs typeface="Times New Roman" pitchFamily="18" charset="0"/>
              </a:rPr>
              <a:t>podemos considerar que </a:t>
            </a:r>
            <a:r>
              <a:rPr lang="es-ES" sz="11200" i="1" u="sng" dirty="0">
                <a:solidFill>
                  <a:srgbClr val="FF0000"/>
                </a:solidFill>
                <a:latin typeface="Times New Roman" pitchFamily="18" charset="0"/>
                <a:cs typeface="Times New Roman" pitchFamily="18" charset="0"/>
              </a:rPr>
              <a:t>“Sin ser un sistema de fortificación, </a:t>
            </a:r>
            <a:r>
              <a:rPr lang="es-ES" sz="11200" b="1" i="1" u="sng" dirty="0">
                <a:solidFill>
                  <a:srgbClr val="FF0000"/>
                </a:solidFill>
                <a:latin typeface="Times New Roman" pitchFamily="18" charset="0"/>
                <a:cs typeface="Times New Roman" pitchFamily="18" charset="0"/>
              </a:rPr>
              <a:t>la </a:t>
            </a:r>
            <a:r>
              <a:rPr lang="es-ES" sz="11200" b="1" i="1" u="sng" dirty="0" smtClean="0">
                <a:solidFill>
                  <a:srgbClr val="FF0000"/>
                </a:solidFill>
                <a:latin typeface="Times New Roman" pitchFamily="18" charset="0"/>
                <a:cs typeface="Times New Roman" pitchFamily="18" charset="0"/>
              </a:rPr>
              <a:t>Acuñadura</a:t>
            </a:r>
            <a:r>
              <a:rPr lang="es-ES" sz="11200" i="1" u="sng" dirty="0" smtClean="0">
                <a:solidFill>
                  <a:srgbClr val="FF0000"/>
                </a:solidFill>
                <a:latin typeface="Times New Roman" pitchFamily="18" charset="0"/>
                <a:cs typeface="Times New Roman" pitchFamily="18" charset="0"/>
              </a:rPr>
              <a:t>”</a:t>
            </a:r>
            <a:r>
              <a:rPr lang="es-ES" sz="11200" i="1" dirty="0" smtClean="0">
                <a:solidFill>
                  <a:srgbClr val="FF0000"/>
                </a:solidFill>
                <a:latin typeface="Times New Roman" pitchFamily="18" charset="0"/>
                <a:cs typeface="Times New Roman" pitchFamily="18" charset="0"/>
              </a:rPr>
              <a:t> </a:t>
            </a:r>
            <a:r>
              <a:rPr lang="es-ES" sz="11200" dirty="0">
                <a:latin typeface="Times New Roman" pitchFamily="18" charset="0"/>
                <a:cs typeface="Times New Roman" pitchFamily="18" charset="0"/>
              </a:rPr>
              <a:t>es una de las primeras en dar un apoyo a la prevención de accidentes e indicaciones para  la decisión de una fortificación” </a:t>
            </a:r>
            <a:endParaRPr lang="es-ES" sz="11200" dirty="0" smtClean="0">
              <a:latin typeface="Times New Roman" pitchFamily="18" charset="0"/>
              <a:cs typeface="Times New Roman" pitchFamily="18" charset="0"/>
            </a:endParaRPr>
          </a:p>
          <a:p>
            <a:pPr algn="just">
              <a:buNone/>
            </a:pPr>
            <a:r>
              <a:rPr lang="es-ES" sz="11200" i="1" u="sng" dirty="0" smtClean="0">
                <a:latin typeface="Times New Roman" pitchFamily="18" charset="0"/>
                <a:cs typeface="Times New Roman" pitchFamily="18" charset="0"/>
              </a:rPr>
              <a:t>1</a:t>
            </a:r>
            <a:r>
              <a:rPr lang="es-ES" sz="11200" i="1" u="sng" dirty="0">
                <a:latin typeface="Times New Roman" pitchFamily="18" charset="0"/>
                <a:cs typeface="Times New Roman" pitchFamily="18" charset="0"/>
              </a:rPr>
              <a:t>.- Fortificación Rígidas</a:t>
            </a:r>
            <a:r>
              <a:rPr lang="es-ES" sz="11200" dirty="0">
                <a:latin typeface="Times New Roman" pitchFamily="18" charset="0"/>
                <a:cs typeface="Times New Roman" pitchFamily="18" charset="0"/>
              </a:rPr>
              <a:t>: Son las que sostienen sin permitir ningún movimiento de la roca y deben ser lo bastante resistentes para sujetar los bloques que puedan caerse. </a:t>
            </a:r>
          </a:p>
          <a:p>
            <a:pPr algn="just">
              <a:buNone/>
            </a:pPr>
            <a:r>
              <a:rPr lang="es-ES" sz="11200" dirty="0">
                <a:latin typeface="Times New Roman" pitchFamily="18" charset="0"/>
                <a:cs typeface="Times New Roman" pitchFamily="18" charset="0"/>
              </a:rPr>
              <a:t>    Se usan en las bocas de la mina o en sectores donde por razones tectónicas  de mala calidad de las rocas o explotaciones hundidas se ha perdido totalmente la propiedad resistente de la roca.</a:t>
            </a:r>
            <a:endParaRPr lang="es-CL" sz="11200" dirty="0">
              <a:latin typeface="Times New Roman" pitchFamily="18" charset="0"/>
              <a:cs typeface="Times New Roman" pitchFamily="18" charset="0"/>
            </a:endParaRPr>
          </a:p>
          <a:p>
            <a:pPr marL="0" indent="0" algn="just">
              <a:buNone/>
            </a:pPr>
            <a:endParaRPr lang="es-ES" sz="11200" dirty="0" smtClean="0">
              <a:latin typeface="Times New Roman" pitchFamily="18" charset="0"/>
              <a:cs typeface="Times New Roman" pitchFamily="18" charset="0"/>
            </a:endParaRPr>
          </a:p>
          <a:p>
            <a:pPr marL="0" indent="0" algn="just">
              <a:buNone/>
            </a:pPr>
            <a:r>
              <a:rPr lang="es-ES" sz="5100" dirty="0" smtClean="0">
                <a:latin typeface="Times New Roman" pitchFamily="18" charset="0"/>
                <a:cs typeface="Times New Roman" pitchFamily="18" charset="0"/>
              </a:rPr>
              <a:t> </a:t>
            </a:r>
            <a:endParaRPr lang="es-CL" sz="5100"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2">
            <a:schemeClr val="dk1"/>
          </a:lnRef>
          <a:fillRef idx="1">
            <a:schemeClr val="lt1"/>
          </a:fillRef>
          <a:effectRef idx="0">
            <a:schemeClr val="dk1"/>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MAQUINA PARA SHOTCRETE</a:t>
            </a:r>
            <a:endParaRPr lang="es-CL" sz="32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1268760"/>
            <a:ext cx="8208912" cy="5112568"/>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363272" cy="706090"/>
          </a:xfrm>
        </p:spPr>
        <p:style>
          <a:lnRef idx="2">
            <a:schemeClr val="accent2"/>
          </a:lnRef>
          <a:fillRef idx="1">
            <a:schemeClr val="lt1"/>
          </a:fillRef>
          <a:effectRef idx="0">
            <a:schemeClr val="accent2"/>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PROYECCION DE SHOTCRETE VIA SECA</a:t>
            </a:r>
            <a:endParaRPr lang="es-CL" sz="32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1124744"/>
            <a:ext cx="8352928" cy="540060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2">
            <a:schemeClr val="accent3"/>
          </a:lnRef>
          <a:fillRef idx="1">
            <a:schemeClr val="lt1"/>
          </a:fillRef>
          <a:effectRef idx="0">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VENTAJAS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328592"/>
          </a:xfrm>
        </p:spPr>
        <p:style>
          <a:lnRef idx="2">
            <a:schemeClr val="accent3"/>
          </a:lnRef>
          <a:fillRef idx="1">
            <a:schemeClr val="lt1"/>
          </a:fillRef>
          <a:effectRef idx="0">
            <a:schemeClr val="accent3"/>
          </a:effectRef>
          <a:fontRef idx="minor">
            <a:schemeClr val="dk1"/>
          </a:fontRef>
        </p:style>
        <p:txBody>
          <a:bodyPr>
            <a:normAutofit lnSpcReduction="10000"/>
          </a:bodyPr>
          <a:lstStyle/>
          <a:p>
            <a:pPr algn="just"/>
            <a:r>
              <a:rPr lang="es-ES" dirty="0" smtClean="0">
                <a:latin typeface="Times New Roman" pitchFamily="18" charset="0"/>
                <a:cs typeface="Times New Roman" pitchFamily="18" charset="0"/>
              </a:rPr>
              <a:t>a</a:t>
            </a:r>
            <a:r>
              <a:rPr lang="es-ES" dirty="0">
                <a:latin typeface="Times New Roman" pitchFamily="18" charset="0"/>
                <a:cs typeface="Times New Roman" pitchFamily="18" charset="0"/>
              </a:rPr>
              <a:t>.- Equipo más ligero y económico.</a:t>
            </a:r>
            <a:endParaRPr lang="es-CL" dirty="0">
              <a:latin typeface="Times New Roman" pitchFamily="18" charset="0"/>
              <a:cs typeface="Times New Roman" pitchFamily="18" charset="0"/>
            </a:endParaRPr>
          </a:p>
          <a:p>
            <a:pPr algn="just"/>
            <a:r>
              <a:rPr lang="es-ES" dirty="0">
                <a:latin typeface="Times New Roman" pitchFamily="18" charset="0"/>
                <a:cs typeface="Times New Roman" pitchFamily="18" charset="0"/>
              </a:rPr>
              <a:t>b.- Distancias más largas de transporte del material.</a:t>
            </a:r>
            <a:endParaRPr lang="es-CL" dirty="0">
              <a:latin typeface="Times New Roman" pitchFamily="18" charset="0"/>
              <a:cs typeface="Times New Roman" pitchFamily="18" charset="0"/>
            </a:endParaRPr>
          </a:p>
          <a:p>
            <a:pPr algn="just"/>
            <a:r>
              <a:rPr lang="es-ES" dirty="0">
                <a:latin typeface="Times New Roman" pitchFamily="18" charset="0"/>
                <a:cs typeface="Times New Roman" pitchFamily="18" charset="0"/>
              </a:rPr>
              <a:t>c.- Tuberías más livianas.</a:t>
            </a:r>
            <a:endParaRPr lang="es-CL" dirty="0">
              <a:latin typeface="Times New Roman" pitchFamily="18" charset="0"/>
              <a:cs typeface="Times New Roman" pitchFamily="18" charset="0"/>
            </a:endParaRPr>
          </a:p>
          <a:p>
            <a:pPr algn="just"/>
            <a:r>
              <a:rPr lang="es-ES" dirty="0">
                <a:latin typeface="Times New Roman" pitchFamily="18" charset="0"/>
                <a:cs typeface="Times New Roman" pitchFamily="18" charset="0"/>
              </a:rPr>
              <a:t>d.- Limpieza fácil del equipo.</a:t>
            </a:r>
            <a:endParaRPr lang="es-CL" dirty="0">
              <a:latin typeface="Times New Roman" pitchFamily="18" charset="0"/>
              <a:cs typeface="Times New Roman" pitchFamily="18" charset="0"/>
            </a:endParaRPr>
          </a:p>
          <a:p>
            <a:pPr algn="just"/>
            <a:r>
              <a:rPr lang="es-ES" dirty="0">
                <a:latin typeface="Times New Roman" pitchFamily="18" charset="0"/>
                <a:cs typeface="Times New Roman" pitchFamily="18" charset="0"/>
              </a:rPr>
              <a:t>e.- Conveniente para aplicaciones de poco volumen.</a:t>
            </a:r>
            <a:endParaRPr lang="es-CL" dirty="0">
              <a:latin typeface="Times New Roman" pitchFamily="18" charset="0"/>
              <a:cs typeface="Times New Roman" pitchFamily="18" charset="0"/>
            </a:endParaRPr>
          </a:p>
          <a:p>
            <a:pPr algn="just"/>
            <a:r>
              <a:rPr lang="es-ES" dirty="0">
                <a:latin typeface="Times New Roman" pitchFamily="18" charset="0"/>
                <a:cs typeface="Times New Roman" pitchFamily="18" charset="0"/>
              </a:rPr>
              <a:t>f.- Fácil de usar en secciones pequeñas, obras civiles pequeñas, túneles de secciones mínimas, minas convencionales.</a:t>
            </a:r>
            <a:endParaRPr lang="es-CL"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2">
            <a:schemeClr val="accent4"/>
          </a:lnRef>
          <a:fillRef idx="1">
            <a:schemeClr val="lt1"/>
          </a:fillRef>
          <a:effectRef idx="0">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DESVENTAJAS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4857403"/>
          </a:xfrm>
        </p:spPr>
        <p:style>
          <a:lnRef idx="2">
            <a:schemeClr val="accent4"/>
          </a:lnRef>
          <a:fillRef idx="1">
            <a:schemeClr val="lt1"/>
          </a:fillRef>
          <a:effectRef idx="0">
            <a:schemeClr val="accent4"/>
          </a:effectRef>
          <a:fontRef idx="minor">
            <a:schemeClr val="dk1"/>
          </a:fontRef>
        </p:style>
        <p:txBody>
          <a:bodyPr>
            <a:normAutofit fontScale="77500" lnSpcReduction="20000"/>
          </a:bodyPr>
          <a:lstStyle/>
          <a:p>
            <a:pPr algn="just"/>
            <a:r>
              <a:rPr lang="es-ES" sz="3400" dirty="0" smtClean="0">
                <a:latin typeface="Times New Roman" pitchFamily="18" charset="0"/>
                <a:cs typeface="Times New Roman" pitchFamily="18" charset="0"/>
              </a:rPr>
              <a:t>a</a:t>
            </a:r>
            <a:r>
              <a:rPr lang="es-ES" sz="3400" dirty="0">
                <a:latin typeface="Times New Roman" pitchFamily="18" charset="0"/>
                <a:cs typeface="Times New Roman" pitchFamily="18" charset="0"/>
              </a:rPr>
              <a:t>.- Alto porcentaje de rebote. (Aproximadamente un 30%, porque todo depende de la habilidad del operador)</a:t>
            </a:r>
            <a:endParaRPr lang="es-CL" sz="3400" dirty="0">
              <a:latin typeface="Times New Roman" pitchFamily="18" charset="0"/>
              <a:cs typeface="Times New Roman" pitchFamily="18" charset="0"/>
            </a:endParaRPr>
          </a:p>
          <a:p>
            <a:pPr algn="just"/>
            <a:r>
              <a:rPr lang="es-ES" sz="3400" dirty="0">
                <a:latin typeface="Times New Roman" pitchFamily="18" charset="0"/>
                <a:cs typeface="Times New Roman" pitchFamily="18" charset="0"/>
              </a:rPr>
              <a:t>b.- Mayor factor de contaminación, por el polvo producido en la proyección</a:t>
            </a:r>
            <a:endParaRPr lang="es-CL" sz="3400" dirty="0">
              <a:latin typeface="Times New Roman" pitchFamily="18" charset="0"/>
              <a:cs typeface="Times New Roman" pitchFamily="18" charset="0"/>
            </a:endParaRPr>
          </a:p>
          <a:p>
            <a:pPr algn="just"/>
            <a:r>
              <a:rPr lang="es-ES" sz="3400" dirty="0">
                <a:latin typeface="Times New Roman" pitchFamily="18" charset="0"/>
                <a:cs typeface="Times New Roman" pitchFamily="18" charset="0"/>
              </a:rPr>
              <a:t>c.- Relación agua/cementante variable.</a:t>
            </a:r>
            <a:endParaRPr lang="es-CL" sz="3400" dirty="0">
              <a:latin typeface="Times New Roman" pitchFamily="18" charset="0"/>
              <a:cs typeface="Times New Roman" pitchFamily="18" charset="0"/>
            </a:endParaRPr>
          </a:p>
          <a:p>
            <a:pPr algn="just"/>
            <a:r>
              <a:rPr lang="es-ES" sz="3400" dirty="0">
                <a:latin typeface="Times New Roman" pitchFamily="18" charset="0"/>
                <a:cs typeface="Times New Roman" pitchFamily="18" charset="0"/>
              </a:rPr>
              <a:t>d.- Mayor desgaste del equipo.</a:t>
            </a:r>
            <a:endParaRPr lang="es-CL" sz="3400" dirty="0">
              <a:latin typeface="Times New Roman" pitchFamily="18" charset="0"/>
              <a:cs typeface="Times New Roman" pitchFamily="18" charset="0"/>
            </a:endParaRPr>
          </a:p>
          <a:p>
            <a:pPr algn="just"/>
            <a:r>
              <a:rPr lang="es-ES" sz="3400" dirty="0">
                <a:latin typeface="Times New Roman" pitchFamily="18" charset="0"/>
                <a:cs typeface="Times New Roman" pitchFamily="18" charset="0"/>
              </a:rPr>
              <a:t>e.- Bajo rendimiento de producción. (Promedio 2,0 a 4,0 </a:t>
            </a:r>
            <a:r>
              <a:rPr lang="es-ES" sz="3400" dirty="0" smtClean="0">
                <a:latin typeface="Times New Roman" pitchFamily="18" charset="0"/>
                <a:cs typeface="Times New Roman" pitchFamily="18" charset="0"/>
              </a:rPr>
              <a:t>m³ </a:t>
            </a:r>
            <a:r>
              <a:rPr lang="es-ES" sz="3400" dirty="0">
                <a:latin typeface="Times New Roman" pitchFamily="18" charset="0"/>
                <a:cs typeface="Times New Roman" pitchFamily="18" charset="0"/>
              </a:rPr>
              <a:t>horas)</a:t>
            </a:r>
            <a:endParaRPr lang="es-CL" sz="3400" dirty="0">
              <a:latin typeface="Times New Roman" pitchFamily="18" charset="0"/>
              <a:cs typeface="Times New Roman" pitchFamily="18" charset="0"/>
            </a:endParaRPr>
          </a:p>
          <a:p>
            <a:pPr algn="just"/>
            <a:r>
              <a:rPr lang="es-ES" sz="3400" dirty="0">
                <a:latin typeface="Times New Roman" pitchFamily="18" charset="0"/>
                <a:cs typeface="Times New Roman" pitchFamily="18" charset="0"/>
              </a:rPr>
              <a:t>f.- Requiere mayor consumo de aire.</a:t>
            </a:r>
            <a:endParaRPr lang="es-CL" sz="3400" dirty="0">
              <a:latin typeface="Times New Roman" pitchFamily="18" charset="0"/>
              <a:cs typeface="Times New Roman" pitchFamily="18" charset="0"/>
            </a:endParaRPr>
          </a:p>
          <a:p>
            <a:pPr algn="just"/>
            <a:r>
              <a:rPr lang="es-ES" sz="3400" dirty="0">
                <a:latin typeface="Times New Roman" pitchFamily="18" charset="0"/>
                <a:cs typeface="Times New Roman" pitchFamily="18" charset="0"/>
              </a:rPr>
              <a:t>g.- Menos adecuado para la aplicación de fibra.</a:t>
            </a:r>
            <a:endParaRPr lang="es-CL" sz="3400" dirty="0">
              <a:latin typeface="Times New Roman" pitchFamily="18" charset="0"/>
              <a:cs typeface="Times New Roman" pitchFamily="18" charset="0"/>
            </a:endParaRPr>
          </a:p>
          <a:p>
            <a:pPr algn="just"/>
            <a:r>
              <a:rPr lang="es-ES" sz="3400" dirty="0">
                <a:latin typeface="Times New Roman" pitchFamily="18" charset="0"/>
                <a:cs typeface="Times New Roman" pitchFamily="18" charset="0"/>
              </a:rPr>
              <a:t>h.- No es adecuado para  galerías de secciones mayores a 3,0 x 3,0 m</a:t>
            </a:r>
            <a:endParaRPr lang="es-CL" sz="3400"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2">
            <a:schemeClr val="accent5"/>
          </a:lnRef>
          <a:fillRef idx="1">
            <a:schemeClr val="lt1"/>
          </a:fillRef>
          <a:effectRef idx="0">
            <a:schemeClr val="accent5"/>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VIA HUMEDA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24744"/>
            <a:ext cx="8229600" cy="5328592"/>
          </a:xfrm>
        </p:spPr>
        <p:style>
          <a:lnRef idx="2">
            <a:schemeClr val="accent5"/>
          </a:lnRef>
          <a:fillRef idx="1">
            <a:schemeClr val="lt1"/>
          </a:fillRef>
          <a:effectRef idx="0">
            <a:schemeClr val="accent5"/>
          </a:effectRef>
          <a:fontRef idx="minor">
            <a:schemeClr val="dk1"/>
          </a:fontRef>
        </p:style>
        <p:txBody>
          <a:bodyPr>
            <a:normAutofit fontScale="25000" lnSpcReduction="20000"/>
          </a:bodyPr>
          <a:lstStyle/>
          <a:p>
            <a:pPr lvl="0"/>
            <a:endParaRPr lang="es-ES" dirty="0" smtClean="0">
              <a:latin typeface="Times New Roman" pitchFamily="18" charset="0"/>
              <a:cs typeface="Times New Roman" pitchFamily="18" charset="0"/>
            </a:endParaRPr>
          </a:p>
          <a:p>
            <a:pPr lvl="0" algn="just">
              <a:buNone/>
            </a:pPr>
            <a:r>
              <a:rPr lang="es-ES" sz="12000" dirty="0" smtClean="0">
                <a:solidFill>
                  <a:srgbClr val="FF0000"/>
                </a:solidFill>
                <a:latin typeface="Times New Roman" pitchFamily="18" charset="0"/>
                <a:cs typeface="Times New Roman" pitchFamily="18" charset="0"/>
              </a:rPr>
              <a:t>   </a:t>
            </a:r>
            <a:r>
              <a:rPr lang="es-ES" sz="12000" dirty="0">
                <a:solidFill>
                  <a:srgbClr val="FF0000"/>
                </a:solidFill>
                <a:latin typeface="Times New Roman" pitchFamily="18" charset="0"/>
                <a:cs typeface="Times New Roman" pitchFamily="18" charset="0"/>
              </a:rPr>
              <a:t>Sistema Vía Húmeda: </a:t>
            </a:r>
            <a:r>
              <a:rPr lang="es-ES" sz="12000" dirty="0">
                <a:latin typeface="Times New Roman" pitchFamily="18" charset="0"/>
                <a:cs typeface="Times New Roman" pitchFamily="18" charset="0"/>
              </a:rPr>
              <a:t>Donde la alimentación del material al equipo es en estado fresco y/o pastoso que ya contiene el agua necesaria para la hidratación.</a:t>
            </a:r>
            <a:endParaRPr lang="es-CL" sz="12000" dirty="0">
              <a:latin typeface="Times New Roman" pitchFamily="18" charset="0"/>
              <a:cs typeface="Times New Roman" pitchFamily="18" charset="0"/>
            </a:endParaRPr>
          </a:p>
          <a:p>
            <a:pPr algn="just"/>
            <a:endParaRPr lang="es-ES" sz="12000" dirty="0" smtClean="0">
              <a:latin typeface="Times New Roman" pitchFamily="18" charset="0"/>
              <a:cs typeface="Times New Roman" pitchFamily="18" charset="0"/>
            </a:endParaRPr>
          </a:p>
          <a:p>
            <a:pPr algn="just">
              <a:buNone/>
            </a:pPr>
            <a:r>
              <a:rPr lang="es-ES" sz="12000" dirty="0" smtClean="0">
                <a:latin typeface="Times New Roman" pitchFamily="18" charset="0"/>
                <a:cs typeface="Times New Roman" pitchFamily="18" charset="0"/>
              </a:rPr>
              <a:t>    El </a:t>
            </a:r>
            <a:r>
              <a:rPr lang="es-ES" sz="12000" dirty="0">
                <a:latin typeface="Times New Roman" pitchFamily="18" charset="0"/>
                <a:cs typeface="Times New Roman" pitchFamily="18" charset="0"/>
              </a:rPr>
              <a:t>shotcrete por vía húmeda, se prepara en plantas concreteras y se lleva a la frente en camiones mixer donde se proyectara. Este puede estar mezclado con fibras de acero o solo. Cuando la zona donde se utilizara esta fortificada con pernos y malla, el shotcrete va solo, pero cuando la zona solamente esta fortificada con pernos va con fibras de acero.</a:t>
            </a:r>
            <a:endParaRPr lang="es-CL" sz="12000" dirty="0">
              <a:latin typeface="Times New Roman" pitchFamily="18" charset="0"/>
              <a:cs typeface="Times New Roman" pitchFamily="18" charset="0"/>
            </a:endParaRPr>
          </a:p>
          <a:p>
            <a:pPr algn="just">
              <a:buNone/>
            </a:pPr>
            <a:r>
              <a:rPr lang="es-ES" sz="12000" dirty="0"/>
              <a:t> </a:t>
            </a:r>
            <a:endParaRPr lang="es-CL" sz="12000" dirty="0"/>
          </a:p>
          <a:p>
            <a:pPr>
              <a:buNone/>
            </a:pPr>
            <a:r>
              <a:rPr lang="es-ES" sz="9600" dirty="0"/>
              <a:t> </a:t>
            </a:r>
            <a:endParaRPr lang="es-CL" sz="9600" dirty="0"/>
          </a:p>
          <a:p>
            <a:pPr>
              <a:buNone/>
            </a:pPr>
            <a:r>
              <a:rPr lang="es-ES" sz="5100" dirty="0"/>
              <a:t> </a:t>
            </a:r>
            <a:endParaRPr lang="es-CL" sz="5100" dirty="0"/>
          </a:p>
          <a:p>
            <a:endParaRPr lang="es-CL"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2">
            <a:schemeClr val="accent6"/>
          </a:lnRef>
          <a:fillRef idx="1">
            <a:schemeClr val="lt1"/>
          </a:fillRef>
          <a:effectRef idx="0">
            <a:schemeClr val="accent6"/>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PROYECCION DE SHOTCRETE, VIA HUMEDA.</a:t>
            </a:r>
            <a:endParaRPr lang="es-CL" sz="2800" dirty="0">
              <a:solidFill>
                <a:srgbClr val="FF0000"/>
              </a:solidFill>
              <a:latin typeface="Times New Roman" pitchFamily="18" charset="0"/>
              <a:cs typeface="Times New Roman" pitchFamily="18" charset="0"/>
            </a:endParaRPr>
          </a:p>
        </p:txBody>
      </p:sp>
      <p:pic>
        <p:nvPicPr>
          <p:cNvPr id="4" name="3 Marcador de contenido" descr="shotcrete3"/>
          <p:cNvPicPr>
            <a:picLocks noGrp="1"/>
          </p:cNvPicPr>
          <p:nvPr>
            <p:ph idx="1"/>
          </p:nvPr>
        </p:nvPicPr>
        <p:blipFill>
          <a:blip r:embed="rId2" cstate="print"/>
          <a:srcRect/>
          <a:stretch>
            <a:fillRect/>
          </a:stretch>
        </p:blipFill>
        <p:spPr bwMode="auto">
          <a:xfrm>
            <a:off x="467544" y="1196752"/>
            <a:ext cx="8208912" cy="5400600"/>
          </a:xfrm>
          <a:prstGeom prst="rect">
            <a:avLst/>
          </a:prstGeom>
          <a:ln>
            <a:headEnd/>
            <a:tailEnd/>
          </a:ln>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2">
            <a:schemeClr val="dk1"/>
          </a:lnRef>
          <a:fillRef idx="1">
            <a:schemeClr val="lt1"/>
          </a:fillRef>
          <a:effectRef idx="0">
            <a:schemeClr val="dk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VIA HUMEDA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340768"/>
            <a:ext cx="8229600" cy="5256584"/>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endParaRPr lang="es-ES" dirty="0" smtClean="0"/>
          </a:p>
          <a:p>
            <a:pPr algn="just">
              <a:buNone/>
            </a:pPr>
            <a:r>
              <a:rPr lang="es-ES" dirty="0" smtClean="0">
                <a:latin typeface="Times New Roman" pitchFamily="18" charset="0"/>
                <a:cs typeface="Times New Roman" pitchFamily="18" charset="0"/>
              </a:rPr>
              <a:t>    El </a:t>
            </a:r>
            <a:r>
              <a:rPr lang="es-ES" dirty="0">
                <a:latin typeface="Times New Roman" pitchFamily="18" charset="0"/>
                <a:cs typeface="Times New Roman" pitchFamily="18" charset="0"/>
              </a:rPr>
              <a:t>sistema dominante en el futuro será el de proyección por vía húmeda debido a que el avance de la tecnología del shotcrete va de la mano con este:</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 Utilizando aditivos de última generación, </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Mejorando el ambiente de trabajo </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Y brindando mayor calidad, uniformidad y productividad.</a:t>
            </a:r>
            <a:endParaRPr lang="es-CL" dirty="0">
              <a:latin typeface="Times New Roman" pitchFamily="18" charset="0"/>
              <a:cs typeface="Times New Roman" pitchFamily="18" charset="0"/>
            </a:endParaRPr>
          </a:p>
          <a:p>
            <a:pPr algn="just">
              <a:buNone/>
            </a:pPr>
            <a:r>
              <a:rPr lang="es-ES" dirty="0">
                <a:latin typeface="Times New Roman" pitchFamily="18" charset="0"/>
                <a:cs typeface="Times New Roman" pitchFamily="18" charset="0"/>
              </a:rPr>
              <a:t> </a:t>
            </a:r>
            <a:r>
              <a:rPr lang="es-CL"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 </a:t>
            </a:r>
            <a:r>
              <a:rPr lang="es-ES" dirty="0">
                <a:latin typeface="Times New Roman" pitchFamily="18" charset="0"/>
                <a:cs typeface="Times New Roman" pitchFamily="18" charset="0"/>
              </a:rPr>
              <a:t>Hay que resaltar que la relación agua/cementante (a/c) tiene una influencia fundamental en la calidad del shotcrete.</a:t>
            </a:r>
            <a:endParaRPr lang="es-CL"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634082"/>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VIA HUMEDA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052736"/>
            <a:ext cx="8229600" cy="5805264"/>
          </a:xfrm>
        </p:spPr>
        <p:style>
          <a:lnRef idx="2">
            <a:schemeClr val="accent1"/>
          </a:lnRef>
          <a:fillRef idx="1">
            <a:schemeClr val="lt1"/>
          </a:fillRef>
          <a:effectRef idx="0">
            <a:schemeClr val="accent1"/>
          </a:effectRef>
          <a:fontRef idx="minor">
            <a:schemeClr val="dk1"/>
          </a:fontRef>
        </p:style>
        <p:txBody>
          <a:bodyPr>
            <a:noAutofit/>
          </a:bodyPr>
          <a:lstStyle/>
          <a:p>
            <a:pPr algn="just">
              <a:buNone/>
            </a:pPr>
            <a:r>
              <a:rPr lang="es-ES" sz="2800" dirty="0" smtClean="0">
                <a:latin typeface="Times New Roman" pitchFamily="18" charset="0"/>
                <a:cs typeface="Times New Roman" pitchFamily="18" charset="0"/>
              </a:rPr>
              <a:t>    Este método o sistema con proyección robotizada de superficies grandes es posible lograr (con un solo operador) una producción promedio de 60 a 100m³ con un rebote inferior al 10 % en un turno de 8,0 horas.</a:t>
            </a:r>
          </a:p>
          <a:p>
            <a:pPr algn="just"/>
            <a:r>
              <a:rPr lang="es-ES" sz="2800" dirty="0" smtClean="0">
                <a:solidFill>
                  <a:srgbClr val="FF0000"/>
                </a:solidFill>
                <a:latin typeface="Times New Roman" pitchFamily="18" charset="0"/>
                <a:cs typeface="Times New Roman" pitchFamily="18" charset="0"/>
              </a:rPr>
              <a:t> Ventajas del sistema vía húmeda.</a:t>
            </a:r>
          </a:p>
          <a:p>
            <a:pPr algn="just">
              <a:buNone/>
            </a:pPr>
            <a:r>
              <a:rPr lang="es-ES" sz="2800" dirty="0" smtClean="0">
                <a:latin typeface="Times New Roman" pitchFamily="18" charset="0"/>
                <a:cs typeface="Times New Roman" pitchFamily="18" charset="0"/>
              </a:rPr>
              <a:t> a.- Relación agua/cementante controlada.</a:t>
            </a:r>
            <a:endParaRPr lang="es-CL" sz="2800" dirty="0" smtClean="0">
              <a:latin typeface="Times New Roman" pitchFamily="18" charset="0"/>
              <a:cs typeface="Times New Roman" pitchFamily="18" charset="0"/>
            </a:endParaRPr>
          </a:p>
          <a:p>
            <a:pPr algn="just">
              <a:buNone/>
            </a:pPr>
            <a:r>
              <a:rPr lang="es-ES" sz="2800" dirty="0" smtClean="0">
                <a:latin typeface="Times New Roman" pitchFamily="18" charset="0"/>
                <a:cs typeface="Times New Roman" pitchFamily="18" charset="0"/>
              </a:rPr>
              <a:t> b.- Menor rebote. (Inferior al 10 %)</a:t>
            </a:r>
            <a:endParaRPr lang="es-CL" sz="2800" dirty="0" smtClean="0">
              <a:latin typeface="Times New Roman" pitchFamily="18" charset="0"/>
              <a:cs typeface="Times New Roman" pitchFamily="18" charset="0"/>
            </a:endParaRPr>
          </a:p>
          <a:p>
            <a:pPr algn="just">
              <a:buNone/>
            </a:pPr>
            <a:r>
              <a:rPr lang="es-ES" sz="2800" dirty="0" smtClean="0">
                <a:latin typeface="Times New Roman" pitchFamily="18" charset="0"/>
                <a:cs typeface="Times New Roman" pitchFamily="18" charset="0"/>
              </a:rPr>
              <a:t> c.- Menor cantidad de polvo en el ambiente.</a:t>
            </a:r>
            <a:endParaRPr lang="es-CL" sz="2800" dirty="0" smtClean="0">
              <a:latin typeface="Times New Roman" pitchFamily="18" charset="0"/>
              <a:cs typeface="Times New Roman" pitchFamily="18" charset="0"/>
            </a:endParaRPr>
          </a:p>
          <a:p>
            <a:pPr algn="just">
              <a:buNone/>
            </a:pPr>
            <a:r>
              <a:rPr lang="es-ES" sz="2800" dirty="0" smtClean="0">
                <a:latin typeface="Times New Roman" pitchFamily="18" charset="0"/>
                <a:cs typeface="Times New Roman" pitchFamily="18" charset="0"/>
              </a:rPr>
              <a:t> d.- Mayor rendimiento.</a:t>
            </a:r>
            <a:endParaRPr lang="es-CL" sz="2800" dirty="0" smtClean="0">
              <a:latin typeface="Times New Roman" pitchFamily="18" charset="0"/>
              <a:cs typeface="Times New Roman" pitchFamily="18" charset="0"/>
            </a:endParaRPr>
          </a:p>
          <a:p>
            <a:pPr algn="just">
              <a:buNone/>
            </a:pPr>
            <a:r>
              <a:rPr lang="es-ES" sz="2800" dirty="0" smtClean="0">
                <a:latin typeface="Times New Roman" pitchFamily="18" charset="0"/>
                <a:cs typeface="Times New Roman" pitchFamily="18" charset="0"/>
              </a:rPr>
              <a:t> e.- Utiliza nueva tecnología de adiciones.</a:t>
            </a:r>
            <a:endParaRPr lang="es-CL" sz="2800" dirty="0" smtClean="0">
              <a:latin typeface="Times New Roman" pitchFamily="18" charset="0"/>
              <a:cs typeface="Times New Roman" pitchFamily="18" charset="0"/>
            </a:endParaRPr>
          </a:p>
          <a:p>
            <a:pPr algn="just">
              <a:buNone/>
            </a:pPr>
            <a:r>
              <a:rPr lang="es-ES" sz="2800" dirty="0" smtClean="0">
                <a:latin typeface="Times New Roman" pitchFamily="18" charset="0"/>
                <a:cs typeface="Times New Roman" pitchFamily="18" charset="0"/>
              </a:rPr>
              <a:t> f.- Ideal para la aplicación con fibras.</a:t>
            </a:r>
            <a:endParaRPr lang="es-CL" sz="2800" dirty="0" smtClean="0">
              <a:latin typeface="Times New Roman" pitchFamily="18" charset="0"/>
              <a:cs typeface="Times New Roman" pitchFamily="18" charset="0"/>
            </a:endParaRPr>
          </a:p>
          <a:p>
            <a:pPr algn="just">
              <a:buNone/>
            </a:pPr>
            <a:endParaRPr lang="es-ES" sz="2800" dirty="0" smtClean="0">
              <a:latin typeface="Times New Roman" pitchFamily="18" charset="0"/>
              <a:cs typeface="Times New Roman" pitchFamily="18" charset="0"/>
            </a:endParaRPr>
          </a:p>
          <a:p>
            <a:pPr algn="just">
              <a:buNone/>
            </a:pPr>
            <a:endParaRPr lang="es-CL" sz="2800" dirty="0" smtClean="0">
              <a:latin typeface="Times New Roman" pitchFamily="18" charset="0"/>
              <a:cs typeface="Times New Roman" pitchFamily="18" charset="0"/>
            </a:endParaRPr>
          </a:p>
          <a:p>
            <a:pPr>
              <a:buNone/>
            </a:pPr>
            <a:r>
              <a:rPr lang="es-ES" sz="2800" dirty="0" smtClean="0">
                <a:latin typeface="Times New Roman" pitchFamily="18" charset="0"/>
                <a:cs typeface="Times New Roman" pitchFamily="18" charset="0"/>
              </a:rPr>
              <a:t> </a:t>
            </a:r>
            <a:endParaRPr lang="es-CL" sz="2800" dirty="0" smtClean="0">
              <a:latin typeface="Times New Roman" pitchFamily="18" charset="0"/>
              <a:cs typeface="Times New Roman" pitchFamily="18" charset="0"/>
            </a:endParaRPr>
          </a:p>
          <a:p>
            <a:endParaRPr lang="es-CL" sz="2800"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2">
            <a:schemeClr val="accent6"/>
          </a:lnRef>
          <a:fillRef idx="1">
            <a:schemeClr val="lt1"/>
          </a:fillRef>
          <a:effectRef idx="0">
            <a:schemeClr val="accent6"/>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DESVENTAJAS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24744"/>
            <a:ext cx="8229600" cy="5472608"/>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algn="just">
              <a:buNone/>
            </a:pPr>
            <a:r>
              <a:rPr lang="es-ES" dirty="0" smtClean="0">
                <a:latin typeface="Times New Roman" pitchFamily="18" charset="0"/>
                <a:cs typeface="Times New Roman" pitchFamily="18" charset="0"/>
              </a:rPr>
              <a:t> a</a:t>
            </a:r>
            <a:r>
              <a:rPr lang="es-ES" dirty="0">
                <a:latin typeface="Times New Roman" pitchFamily="18" charset="0"/>
                <a:cs typeface="Times New Roman" pitchFamily="18" charset="0"/>
              </a:rPr>
              <a:t>.- Equipo de costo inicial más caro.</a:t>
            </a:r>
            <a:endParaRPr lang="es-CL" dirty="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b</a:t>
            </a:r>
            <a:r>
              <a:rPr lang="es-ES" dirty="0">
                <a:latin typeface="Times New Roman" pitchFamily="18" charset="0"/>
                <a:cs typeface="Times New Roman" pitchFamily="18" charset="0"/>
              </a:rPr>
              <a:t>.- Distancias más cortas de transporte.</a:t>
            </a:r>
            <a:endParaRPr lang="es-CL" dirty="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c</a:t>
            </a:r>
            <a:r>
              <a:rPr lang="es-ES" dirty="0">
                <a:latin typeface="Times New Roman" pitchFamily="18" charset="0"/>
                <a:cs typeface="Times New Roman" pitchFamily="18" charset="0"/>
              </a:rPr>
              <a:t>.- Limpieza de bombas y tuberías.</a:t>
            </a:r>
            <a:endParaRPr lang="es-CL" dirty="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d</a:t>
            </a:r>
            <a:r>
              <a:rPr lang="es-ES" dirty="0">
                <a:latin typeface="Times New Roman" pitchFamily="18" charset="0"/>
                <a:cs typeface="Times New Roman" pitchFamily="18" charset="0"/>
              </a:rPr>
              <a:t>.- Tuberías más pesadas.</a:t>
            </a:r>
            <a:endParaRPr lang="es-CL" dirty="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Ambos </a:t>
            </a:r>
            <a:r>
              <a:rPr lang="es-ES" dirty="0">
                <a:latin typeface="Times New Roman" pitchFamily="18" charset="0"/>
                <a:cs typeface="Times New Roman" pitchFamily="18" charset="0"/>
              </a:rPr>
              <a:t>sistemas tienen sus ventajas y desventajas y la selección del sistema de aplicación dependerá de los requisitos del proyecto, hasta hace pocos años el sistema más utilizado era el de vía seca, pero hoy en día la tendencia ha cambiado especialmente en el shotcrete para soporte de rocas.</a:t>
            </a:r>
            <a:endParaRPr lang="es-CL" dirty="0">
              <a:latin typeface="Times New Roman" pitchFamily="18" charset="0"/>
              <a:cs typeface="Times New Roman" pitchFamily="18" charset="0"/>
            </a:endParaRPr>
          </a:p>
          <a:p>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2">
            <a:schemeClr val="dk1"/>
          </a:lnRef>
          <a:fillRef idx="1">
            <a:schemeClr val="lt1"/>
          </a:fillRef>
          <a:effectRef idx="0">
            <a:schemeClr val="dk1"/>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SISTEMA MECANIZADO VIA HUMEDA.</a:t>
            </a:r>
            <a:endParaRPr lang="es-CL" sz="3200" dirty="0">
              <a:solidFill>
                <a:srgbClr val="FF0000"/>
              </a:solidFill>
              <a:latin typeface="Times New Roman" pitchFamily="18" charset="0"/>
              <a:cs typeface="Times New Roman" pitchFamily="18" charset="0"/>
            </a:endParaRPr>
          </a:p>
        </p:txBody>
      </p:sp>
      <p:pic>
        <p:nvPicPr>
          <p:cNvPr id="4" name="3 Marcador de contenido" descr="http://www.revistatc.com/wp-content/themes/mimbo2.2/images/40columna3.jpg"/>
          <p:cNvPicPr>
            <a:picLocks noGrp="1"/>
          </p:cNvPicPr>
          <p:nvPr>
            <p:ph idx="1"/>
          </p:nvPr>
        </p:nvPicPr>
        <p:blipFill>
          <a:blip r:embed="rId2" cstate="print"/>
          <a:srcRect/>
          <a:stretch>
            <a:fillRect/>
          </a:stretch>
        </p:blipFill>
        <p:spPr bwMode="auto">
          <a:xfrm>
            <a:off x="467544" y="1052736"/>
            <a:ext cx="8208912" cy="5616624"/>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5122" name="Picture 2" descr="C:\Users\Victor\Pictures\imagesCAL1YWYE.jpg"/>
          <p:cNvPicPr>
            <a:picLocks noGrp="1" noChangeAspect="1" noChangeArrowheads="1"/>
          </p:cNvPicPr>
          <p:nvPr>
            <p:ph idx="1"/>
          </p:nvPr>
        </p:nvPicPr>
        <p:blipFill>
          <a:blip r:embed="rId2" cstate="print"/>
          <a:srcRect/>
          <a:stretch>
            <a:fillRect/>
          </a:stretch>
        </p:blipFill>
        <p:spPr bwMode="auto">
          <a:xfrm>
            <a:off x="-13559" y="0"/>
            <a:ext cx="9157559" cy="6880701"/>
          </a:xfrm>
          <a:prstGeom prst="rect">
            <a:avLst/>
          </a:prstGeom>
        </p:spPr>
        <p:style>
          <a:lnRef idx="2">
            <a:schemeClr val="dk1"/>
          </a:lnRef>
          <a:fillRef idx="1">
            <a:schemeClr val="lt1"/>
          </a:fillRef>
          <a:effectRef idx="0">
            <a:schemeClr val="dk1"/>
          </a:effectRef>
          <a:fontRef idx="minor">
            <a:schemeClr val="dk1"/>
          </a:fontRef>
        </p:style>
      </p:pic>
      <p:sp>
        <p:nvSpPr>
          <p:cNvPr id="4" name="3 CuadroTexto"/>
          <p:cNvSpPr txBox="1"/>
          <p:nvPr/>
        </p:nvSpPr>
        <p:spPr>
          <a:xfrm>
            <a:off x="251520" y="260648"/>
            <a:ext cx="4608512" cy="461665"/>
          </a:xfrm>
          <a:prstGeom prst="rect">
            <a:avLst/>
          </a:prstGeom>
          <a:noFill/>
        </p:spPr>
        <p:txBody>
          <a:bodyPr wrap="square" rtlCol="0">
            <a:spAutoFit/>
          </a:bodyPr>
          <a:lstStyle/>
          <a:p>
            <a:r>
              <a:rPr lang="es-CL" sz="2400" b="1" dirty="0" smtClean="0">
                <a:solidFill>
                  <a:schemeClr val="bg1"/>
                </a:solidFill>
                <a:latin typeface="Times New Roman" pitchFamily="18" charset="0"/>
                <a:cs typeface="Times New Roman" pitchFamily="18" charset="0"/>
              </a:rPr>
              <a:t>Fortificación Rígida: Boca Mina</a:t>
            </a:r>
            <a:endParaRPr lang="es-CL" sz="2400" b="1" dirty="0">
              <a:solidFill>
                <a:schemeClr val="bg1"/>
              </a:solidFill>
              <a:latin typeface="Times New Roman" pitchFamily="18" charset="0"/>
              <a:cs typeface="Times New Roman" pitchFamily="18"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MATERIALES PARA SHOTCRETE</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340768"/>
            <a:ext cx="8229600" cy="5184576"/>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lgn="just">
              <a:buNone/>
            </a:pPr>
            <a:r>
              <a:rPr lang="es-ES" dirty="0" smtClean="0">
                <a:solidFill>
                  <a:srgbClr val="FF0000"/>
                </a:solidFill>
                <a:latin typeface="Times New Roman" pitchFamily="18" charset="0"/>
                <a:cs typeface="Times New Roman" pitchFamily="18" charset="0"/>
              </a:rPr>
              <a:t>    </a:t>
            </a:r>
            <a:endParaRPr lang="es-CL" dirty="0">
              <a:solidFill>
                <a:srgbClr val="FF0000"/>
              </a:solidFill>
              <a:latin typeface="Times New Roman" pitchFamily="18" charset="0"/>
              <a:cs typeface="Times New Roman" pitchFamily="18" charset="0"/>
            </a:endParaRPr>
          </a:p>
          <a:p>
            <a:pPr lvl="0" algn="just"/>
            <a:r>
              <a:rPr lang="es-ES" dirty="0">
                <a:latin typeface="Times New Roman" pitchFamily="18" charset="0"/>
                <a:cs typeface="Times New Roman" pitchFamily="18" charset="0"/>
              </a:rPr>
              <a:t>Cemento: Cemento Portland de acuerdo a norma ASTM C 150 o C 595.</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Agregados: Agregados que cumplan con la gradación adjunta en la tabla.</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Agua de Mezclado: Agua limpia de impurezas, de ser posible agua potable.</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Aditivos: Acelerantes incorporados, plastificantes, impermeabilizantes, etc.</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Fibras de acero: Entre ½ </a:t>
            </a:r>
            <a:r>
              <a:rPr lang="es-ES" dirty="0" smtClean="0">
                <a:latin typeface="Times New Roman" pitchFamily="18" charset="0"/>
                <a:cs typeface="Times New Roman" pitchFamily="18" charset="0"/>
              </a:rPr>
              <a:t>“   </a:t>
            </a:r>
            <a:r>
              <a:rPr lang="es-ES" dirty="0">
                <a:latin typeface="Times New Roman" pitchFamily="18" charset="0"/>
                <a:cs typeface="Times New Roman" pitchFamily="18" charset="0"/>
              </a:rPr>
              <a:t>y  1 ½ “, en proporciones mayores a 2 % en volumen.</a:t>
            </a:r>
            <a:endParaRPr lang="es-CL"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850106"/>
          </a:xfrm>
        </p:spPr>
        <p:style>
          <a:lnRef idx="1">
            <a:schemeClr val="accent1"/>
          </a:lnRef>
          <a:fillRef idx="2">
            <a:schemeClr val="accent1"/>
          </a:fillRef>
          <a:effectRef idx="1">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ADITIVOS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5256584"/>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just">
              <a:buNone/>
            </a:pPr>
            <a:r>
              <a:rPr lang="es-ES" dirty="0" smtClean="0">
                <a:latin typeface="Times New Roman" pitchFamily="18" charset="0"/>
                <a:cs typeface="Times New Roman" pitchFamily="18" charset="0"/>
              </a:rPr>
              <a:t>     Nuevas </a:t>
            </a:r>
            <a:r>
              <a:rPr lang="es-ES" dirty="0">
                <a:latin typeface="Times New Roman" pitchFamily="18" charset="0"/>
                <a:cs typeface="Times New Roman" pitchFamily="18" charset="0"/>
              </a:rPr>
              <a:t>Tecnologías Adicionales. El uso de nuevos aditivos de última generación tienden en su mayoría a aplicarse en el sistema de shotcrete vía húmeda, los mismos que nos permiten usar menos agua mejorando la calidad del shotcrete así como la fácil aplicación por el uso de acelerantes libres de álcalis  (no corrosivos) estos son:</a:t>
            </a:r>
            <a:endParaRPr lang="es-CL" dirty="0">
              <a:latin typeface="Times New Roman" pitchFamily="18" charset="0"/>
              <a:cs typeface="Times New Roman" pitchFamily="18" charset="0"/>
            </a:endParaRPr>
          </a:p>
          <a:p>
            <a:pPr algn="just"/>
            <a:r>
              <a:rPr lang="es-ES" dirty="0">
                <a:latin typeface="Times New Roman" pitchFamily="18" charset="0"/>
                <a:cs typeface="Times New Roman" pitchFamily="18" charset="0"/>
              </a:rPr>
              <a:t> </a:t>
            </a:r>
            <a:r>
              <a:rPr lang="es-ES" dirty="0" smtClean="0">
                <a:latin typeface="Times New Roman" pitchFamily="18" charset="0"/>
                <a:cs typeface="Times New Roman" pitchFamily="18" charset="0"/>
              </a:rPr>
              <a:t>Aditivos </a:t>
            </a:r>
            <a:r>
              <a:rPr lang="es-ES" dirty="0">
                <a:latin typeface="Times New Roman" pitchFamily="18" charset="0"/>
                <a:cs typeface="Times New Roman" pitchFamily="18" charset="0"/>
              </a:rPr>
              <a:t>plastificantes y superplastificantes</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Aditivos estabilizadores o de control de hidratación.</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Aditivos acelerantes de fragua libre de álcalis</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Micro sílice (principal componente de la impermeabilización)</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Fibras de polipropileno para refuerzo de shotcrete.</a:t>
            </a:r>
            <a:endParaRPr lang="es-CL"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2"/>
          </a:lnRef>
          <a:fillRef idx="2">
            <a:schemeClr val="accent2"/>
          </a:fillRef>
          <a:effectRef idx="1">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ACELERANTES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5400600"/>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just">
              <a:buNone/>
            </a:pPr>
            <a:r>
              <a:rPr lang="es-ES" dirty="0" smtClean="0">
                <a:latin typeface="Times New Roman" pitchFamily="18" charset="0"/>
                <a:cs typeface="Times New Roman" pitchFamily="18" charset="0"/>
              </a:rPr>
              <a:t>     Los </a:t>
            </a:r>
            <a:r>
              <a:rPr lang="es-ES" dirty="0">
                <a:latin typeface="Times New Roman" pitchFamily="18" charset="0"/>
                <a:cs typeface="Times New Roman" pitchFamily="18" charset="0"/>
              </a:rPr>
              <a:t>acelerantes de última generación nos permiten: </a:t>
            </a:r>
            <a:endParaRPr lang="es-CL" dirty="0">
              <a:latin typeface="Times New Roman" pitchFamily="18" charset="0"/>
              <a:cs typeface="Times New Roman" pitchFamily="18" charset="0"/>
            </a:endParaRPr>
          </a:p>
          <a:p>
            <a:pPr algn="just"/>
            <a:r>
              <a:rPr lang="es-ES" dirty="0">
                <a:latin typeface="Times New Roman" pitchFamily="18" charset="0"/>
                <a:cs typeface="Times New Roman" pitchFamily="18" charset="0"/>
              </a:rPr>
              <a:t> </a:t>
            </a:r>
            <a:r>
              <a:rPr lang="es-ES" dirty="0" smtClean="0">
                <a:latin typeface="Times New Roman" pitchFamily="18" charset="0"/>
                <a:cs typeface="Times New Roman" pitchFamily="18" charset="0"/>
              </a:rPr>
              <a:t>Fácil </a:t>
            </a:r>
            <a:r>
              <a:rPr lang="es-ES" dirty="0">
                <a:latin typeface="Times New Roman" pitchFamily="18" charset="0"/>
                <a:cs typeface="Times New Roman" pitchFamily="18" charset="0"/>
              </a:rPr>
              <a:t>maniobra del shotcrete porque estos son amigables con la salud del trabajador.</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Del control de impacto ambiental.</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De la reducción de reacción álcali sílice.</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Mantiene la resistencia final a través del tiempo.</a:t>
            </a:r>
            <a:endParaRPr lang="es-CL" dirty="0">
              <a:latin typeface="Times New Roman" pitchFamily="18" charset="0"/>
              <a:cs typeface="Times New Roman" pitchFamily="18" charset="0"/>
            </a:endParaRPr>
          </a:p>
          <a:p>
            <a:pPr algn="just">
              <a:buNone/>
            </a:pPr>
            <a:r>
              <a:rPr lang="es-ES" dirty="0">
                <a:latin typeface="Times New Roman" pitchFamily="18" charset="0"/>
                <a:cs typeface="Times New Roman" pitchFamily="18" charset="0"/>
              </a:rPr>
              <a:t> </a:t>
            </a:r>
            <a:r>
              <a:rPr lang="es-CL"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La </a:t>
            </a:r>
            <a:r>
              <a:rPr lang="es-ES" dirty="0">
                <a:latin typeface="Times New Roman" pitchFamily="18" charset="0"/>
                <a:cs typeface="Times New Roman" pitchFamily="18" charset="0"/>
              </a:rPr>
              <a:t>aplicación del shotcrete proyectado, puede ser mecanizada – robotizada o manual, la distancia de la boquilla y superficie de aplicaciones, es de 1,0 a 1,5 m, no debiendo exceder de 1,5 m, la boquilla será dispuesta en forma perpendicular </a:t>
            </a:r>
            <a:r>
              <a:rPr lang="es-ES" dirty="0" smtClean="0">
                <a:latin typeface="Times New Roman" pitchFamily="18" charset="0"/>
                <a:cs typeface="Times New Roman" pitchFamily="18" charset="0"/>
              </a:rPr>
              <a:t>a la  </a:t>
            </a:r>
            <a:r>
              <a:rPr lang="es-ES" dirty="0">
                <a:latin typeface="Times New Roman" pitchFamily="18" charset="0"/>
                <a:cs typeface="Times New Roman" pitchFamily="18" charset="0"/>
              </a:rPr>
              <a:t>superficie de aplicación.</a:t>
            </a:r>
            <a:endParaRPr lang="es-CL"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2">
            <a:schemeClr val="accent4"/>
          </a:lnRef>
          <a:fillRef idx="1">
            <a:schemeClr val="lt1"/>
          </a:fillRef>
          <a:effectRef idx="0">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CONTROL DE CALIDAD</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24744"/>
            <a:ext cx="8229600" cy="5544616"/>
          </a:xfrm>
        </p:spPr>
        <p:style>
          <a:lnRef idx="2">
            <a:schemeClr val="accent4"/>
          </a:lnRef>
          <a:fillRef idx="1">
            <a:schemeClr val="lt1"/>
          </a:fillRef>
          <a:effectRef idx="0">
            <a:schemeClr val="accent4"/>
          </a:effectRef>
          <a:fontRef idx="minor">
            <a:schemeClr val="dk1"/>
          </a:fontRef>
        </p:style>
        <p:txBody>
          <a:bodyPr>
            <a:normAutofit fontScale="77500" lnSpcReduction="20000"/>
          </a:bodyPr>
          <a:lstStyle/>
          <a:p>
            <a:pPr algn="just">
              <a:buNone/>
            </a:pPr>
            <a:r>
              <a:rPr lang="es-ES" dirty="0" smtClean="0"/>
              <a:t>      </a:t>
            </a:r>
            <a:endParaRPr lang="es-CL" dirty="0" smtClean="0"/>
          </a:p>
          <a:p>
            <a:pPr algn="just"/>
            <a:r>
              <a:rPr lang="es-ES" dirty="0" smtClean="0">
                <a:latin typeface="Times New Roman" pitchFamily="18" charset="0"/>
                <a:cs typeface="Times New Roman" pitchFamily="18" charset="0"/>
              </a:rPr>
              <a:t>La calidad del shotcrete depende del control de calidad que se les da a los materiales que lo forman, se debe tener especial cuidado con los agregados. Para tal fin se deben realizar los ensayos pertinentes mencionados en las normas ASTM. Se deben realizar análisis físicos y químicos de los agregados.</a:t>
            </a:r>
            <a:endParaRPr lang="es-CL" dirty="0" smtClean="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a:t>
            </a:r>
            <a:r>
              <a:rPr lang="es-CL"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 1.- Análisis Físico del agregado.</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Granulometría.</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Peso Específico.</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Absorción.</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Contenido de humedad.</a:t>
            </a:r>
            <a:endParaRPr lang="es-CL" dirty="0" smtClean="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2.- Análisis Químico del agregado.</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Impureza orgánica.</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Inalterabilidad a los sulfatos.</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APLICACION</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24744"/>
            <a:ext cx="8229600" cy="5733256"/>
          </a:xfrm>
        </p:spPr>
        <p:style>
          <a:lnRef idx="2">
            <a:schemeClr val="accent3"/>
          </a:lnRef>
          <a:fillRef idx="1">
            <a:schemeClr val="lt1"/>
          </a:fillRef>
          <a:effectRef idx="0">
            <a:schemeClr val="accent3"/>
          </a:effectRef>
          <a:fontRef idx="minor">
            <a:schemeClr val="dk1"/>
          </a:fontRef>
        </p:style>
        <p:txBody>
          <a:bodyPr>
            <a:normAutofit lnSpcReduction="10000"/>
          </a:bodyPr>
          <a:lstStyle/>
          <a:p>
            <a:pPr algn="just"/>
            <a:r>
              <a:rPr lang="es-ES" dirty="0" smtClean="0">
                <a:solidFill>
                  <a:srgbClr val="FF0000"/>
                </a:solidFill>
                <a:latin typeface="Times New Roman" pitchFamily="18" charset="0"/>
                <a:cs typeface="Times New Roman" pitchFamily="18" charset="0"/>
              </a:rPr>
              <a:t>Forma de Aplicar el Shotcrete:</a:t>
            </a:r>
          </a:p>
          <a:p>
            <a:pPr algn="just"/>
            <a:r>
              <a:rPr lang="es-ES" dirty="0" smtClean="0">
                <a:latin typeface="Times New Roman" pitchFamily="18" charset="0"/>
                <a:cs typeface="Times New Roman" pitchFamily="18" charset="0"/>
              </a:rPr>
              <a:t>La </a:t>
            </a:r>
            <a:r>
              <a:rPr lang="es-ES" dirty="0">
                <a:latin typeface="Times New Roman" pitchFamily="18" charset="0"/>
                <a:cs typeface="Times New Roman" pitchFamily="18" charset="0"/>
              </a:rPr>
              <a:t>aplicación se inicia desde abajo hacia arriba, desde las fundaciones llegando hasta el sector sobre cabeza sobrepasando el eje del túnel, para continuar con el lado opuesto del que se comenzó. </a:t>
            </a:r>
            <a:endParaRPr lang="es-CL" dirty="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La </a:t>
            </a:r>
            <a:r>
              <a:rPr lang="es-ES" dirty="0">
                <a:latin typeface="Times New Roman" pitchFamily="18" charset="0"/>
                <a:cs typeface="Times New Roman" pitchFamily="18" charset="0"/>
              </a:rPr>
              <a:t>proyección del shotcrete, se realizara mediante movimientos uniformes e ininterrumpidos y el material de rebote será removido inmediatamente después de aplicado el shotcrete proyectado.</a:t>
            </a:r>
            <a:endParaRPr lang="es-CL" dirty="0">
              <a:latin typeface="Times New Roman" pitchFamily="18" charset="0"/>
              <a:cs typeface="Times New Roman" pitchFamily="18" charset="0"/>
            </a:endParaRPr>
          </a:p>
          <a:p>
            <a:pPr>
              <a:buNone/>
            </a:pPr>
            <a:r>
              <a:rPr lang="es-ES" dirty="0">
                <a:latin typeface="Times New Roman" pitchFamily="18" charset="0"/>
                <a:cs typeface="Times New Roman" pitchFamily="18" charset="0"/>
              </a:rPr>
              <a:t> </a:t>
            </a:r>
            <a:endParaRPr lang="es-CL"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4"/>
          </a:lnRef>
          <a:fillRef idx="2">
            <a:schemeClr val="accent4"/>
          </a:fillRef>
          <a:effectRef idx="1">
            <a:schemeClr val="accent4"/>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APLICACIÓN DE SHOTCRETE</a:t>
            </a:r>
            <a:endParaRPr lang="es-CL" sz="28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1196752"/>
            <a:ext cx="8208912" cy="5256584"/>
          </a:xfrm>
          <a:prstGeom prst="rect">
            <a:avLst/>
          </a:prstGeom>
          <a:ln>
            <a:headEnd/>
            <a:tailEnd/>
          </a:ln>
        </p:spPr>
        <p:style>
          <a:lnRef idx="2">
            <a:schemeClr val="accent4"/>
          </a:lnRef>
          <a:fillRef idx="1">
            <a:schemeClr val="lt1"/>
          </a:fillRef>
          <a:effectRef idx="0">
            <a:schemeClr val="accent4"/>
          </a:effectRef>
          <a:fontRef idx="minor">
            <a:schemeClr val="dk1"/>
          </a:fontRef>
        </p:style>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APLICACIÓN DE SHOTCRETE</a:t>
            </a:r>
            <a:endParaRPr lang="es-CL" sz="28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1196752"/>
            <a:ext cx="8280920" cy="5400600"/>
          </a:xfrm>
          <a:prstGeom prst="rect">
            <a:avLst/>
          </a:prstGeom>
          <a:ln>
            <a:headEnd/>
            <a:tailEnd/>
          </a:ln>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APLICACIÓN DE SHOTCRETE</a:t>
            </a:r>
            <a:endParaRPr lang="es-CL" sz="28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1556792"/>
            <a:ext cx="8208912" cy="5301208"/>
          </a:xfrm>
          <a:prstGeom prst="rect">
            <a:avLst/>
          </a:prstGeom>
          <a:ln>
            <a:headEnd/>
            <a:tailEnd/>
          </a:ln>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2074"/>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CL" sz="3200" dirty="0" smtClean="0">
                <a:solidFill>
                  <a:srgbClr val="FF0000"/>
                </a:solidFill>
                <a:latin typeface="Times New Roman" pitchFamily="18" charset="0"/>
                <a:cs typeface="Times New Roman" pitchFamily="18" charset="0"/>
              </a:rPr>
              <a:t>PROYECCION DE SHOTCRETE</a:t>
            </a:r>
            <a:endParaRPr lang="es-CL" sz="32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908720"/>
            <a:ext cx="8208912" cy="5949280"/>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dk1"/>
          </a:lnRef>
          <a:fillRef idx="2">
            <a:schemeClr val="dk1"/>
          </a:fillRef>
          <a:effectRef idx="1">
            <a:schemeClr val="dk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EFECTIVIDAD</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340768"/>
            <a:ext cx="8229600" cy="5256584"/>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just">
              <a:buNone/>
            </a:pPr>
            <a:r>
              <a:rPr lang="es-ES" dirty="0" smtClean="0">
                <a:solidFill>
                  <a:srgbClr val="FF0000"/>
                </a:solidFill>
                <a:latin typeface="Times New Roman" pitchFamily="18" charset="0"/>
                <a:cs typeface="Times New Roman" pitchFamily="18" charset="0"/>
              </a:rPr>
              <a:t>    Requisitos </a:t>
            </a:r>
            <a:r>
              <a:rPr lang="es-ES" dirty="0">
                <a:solidFill>
                  <a:srgbClr val="FF0000"/>
                </a:solidFill>
                <a:latin typeface="Times New Roman" pitchFamily="18" charset="0"/>
                <a:cs typeface="Times New Roman" pitchFamily="18" charset="0"/>
              </a:rPr>
              <a:t>para su Efectividad </a:t>
            </a:r>
            <a:r>
              <a:rPr lang="es-ES" dirty="0">
                <a:latin typeface="Times New Roman" pitchFamily="18" charset="0"/>
                <a:cs typeface="Times New Roman" pitchFamily="18" charset="0"/>
              </a:rPr>
              <a:t>en Fortificación Minera.</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Adherencia. (menor cantidad de rebote)</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Espesor y recubrimiento.</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Ductibilidad (capacidad de deformación).</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Resistencia temprana.</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Resistencia a la tracción.</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Durabilidad.</a:t>
            </a:r>
            <a:endParaRPr lang="es-CL" dirty="0">
              <a:latin typeface="Times New Roman" pitchFamily="18" charset="0"/>
              <a:cs typeface="Times New Roman" pitchFamily="18" charset="0"/>
            </a:endParaRPr>
          </a:p>
          <a:p>
            <a:pPr lvl="0" algn="just"/>
            <a:r>
              <a:rPr lang="es-ES" dirty="0">
                <a:latin typeface="Times New Roman" pitchFamily="18" charset="0"/>
                <a:cs typeface="Times New Roman" pitchFamily="18" charset="0"/>
              </a:rPr>
              <a:t>Resistencia a la compresión.</a:t>
            </a:r>
            <a:endParaRPr lang="es-CL" dirty="0">
              <a:latin typeface="Times New Roman" pitchFamily="18" charset="0"/>
              <a:cs typeface="Times New Roman" pitchFamily="18" charset="0"/>
            </a:endParaRPr>
          </a:p>
          <a:p>
            <a:pPr algn="just">
              <a:buNone/>
            </a:pPr>
            <a:r>
              <a:rPr lang="es-ES" dirty="0">
                <a:latin typeface="Times New Roman" pitchFamily="18" charset="0"/>
                <a:cs typeface="Times New Roman" pitchFamily="18" charset="0"/>
              </a:rPr>
              <a:t> </a:t>
            </a:r>
            <a:r>
              <a:rPr lang="es-CL"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 Se </a:t>
            </a:r>
            <a:r>
              <a:rPr lang="es-ES" dirty="0">
                <a:latin typeface="Times New Roman" pitchFamily="18" charset="0"/>
                <a:cs typeface="Times New Roman" pitchFamily="18" charset="0"/>
              </a:rPr>
              <a:t>considera que los tres puntos más importantes en el shotcrete son: Adherencia, resistencia a la tracción, ductibilidad</a:t>
            </a:r>
            <a:r>
              <a:rPr lang="es-ES" dirty="0"/>
              <a:t>.</a:t>
            </a:r>
            <a:endParaRPr lang="es-CL" dirty="0"/>
          </a:p>
          <a:p>
            <a:endParaRPr lang="es-CL"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39357" y="0"/>
            <a:ext cx="9183357" cy="6887518"/>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3" name="2 CuadroTexto"/>
          <p:cNvSpPr txBox="1"/>
          <p:nvPr/>
        </p:nvSpPr>
        <p:spPr>
          <a:xfrm>
            <a:off x="0" y="476672"/>
            <a:ext cx="4932040" cy="461665"/>
          </a:xfrm>
          <a:prstGeom prst="rect">
            <a:avLst/>
          </a:prstGeom>
          <a:noFill/>
        </p:spPr>
        <p:txBody>
          <a:bodyPr wrap="square" rtlCol="0">
            <a:spAutoFit/>
          </a:bodyPr>
          <a:lstStyle/>
          <a:p>
            <a:r>
              <a:rPr lang="es-CL" sz="2400" b="1" dirty="0" smtClean="0">
                <a:solidFill>
                  <a:schemeClr val="bg1"/>
                </a:solidFill>
                <a:latin typeface="Times New Roman" pitchFamily="18" charset="0"/>
                <a:cs typeface="Times New Roman" pitchFamily="18" charset="0"/>
              </a:rPr>
              <a:t>Marco de acero: Sistema Rígido</a:t>
            </a:r>
            <a:endParaRPr lang="es-CL"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70609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CL" dirty="0" smtClean="0">
                <a:latin typeface="Times New Roman" pitchFamily="18" charset="0"/>
                <a:cs typeface="Times New Roman" pitchFamily="18" charset="0"/>
              </a:rPr>
              <a:t>RESUMEN</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457200" y="1124744"/>
            <a:ext cx="8229600" cy="5472608"/>
          </a:xfrm>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a:buNone/>
            </a:pPr>
            <a:r>
              <a:rPr lang="es-ES" dirty="0" smtClean="0">
                <a:latin typeface="Times New Roman" pitchFamily="18" charset="0"/>
                <a:cs typeface="Times New Roman" pitchFamily="18" charset="0"/>
              </a:rPr>
              <a:t>   </a:t>
            </a:r>
          </a:p>
          <a:p>
            <a:pPr>
              <a:buNone/>
            </a:pPr>
            <a:r>
              <a:rPr lang="es-ES" dirty="0" smtClean="0">
                <a:latin typeface="Times New Roman" pitchFamily="18" charset="0"/>
                <a:cs typeface="Times New Roman" pitchFamily="18" charset="0"/>
              </a:rPr>
              <a:t> </a:t>
            </a:r>
          </a:p>
          <a:p>
            <a:pPr algn="just">
              <a:buNone/>
            </a:pPr>
            <a:r>
              <a:rPr lang="es-ES" sz="11200" dirty="0" smtClean="0">
                <a:latin typeface="Times New Roman" pitchFamily="18" charset="0"/>
                <a:cs typeface="Times New Roman" pitchFamily="18" charset="0"/>
              </a:rPr>
              <a:t>    - </a:t>
            </a:r>
            <a:r>
              <a:rPr lang="es-ES" sz="11200" dirty="0">
                <a:latin typeface="Times New Roman" pitchFamily="18" charset="0"/>
                <a:cs typeface="Times New Roman" pitchFamily="18" charset="0"/>
              </a:rPr>
              <a:t>Shotcrete en buena calidad y bien ejecutado aumenta la eficiencia del sistema de fortificación</a:t>
            </a:r>
            <a:r>
              <a:rPr lang="es-ES" sz="11200" dirty="0" smtClean="0">
                <a:latin typeface="Times New Roman" pitchFamily="18" charset="0"/>
                <a:cs typeface="Times New Roman" pitchFamily="18" charset="0"/>
              </a:rPr>
              <a:t>.</a:t>
            </a:r>
          </a:p>
          <a:p>
            <a:pPr algn="just">
              <a:buNone/>
            </a:pPr>
            <a:endParaRPr lang="es-CL" sz="11200" dirty="0">
              <a:latin typeface="Times New Roman" pitchFamily="18" charset="0"/>
              <a:cs typeface="Times New Roman" pitchFamily="18" charset="0"/>
            </a:endParaRPr>
          </a:p>
          <a:p>
            <a:pPr algn="just">
              <a:buNone/>
            </a:pPr>
            <a:r>
              <a:rPr lang="es-ES" sz="11200" dirty="0" smtClean="0">
                <a:latin typeface="Times New Roman" pitchFamily="18" charset="0"/>
                <a:cs typeface="Times New Roman" pitchFamily="18" charset="0"/>
              </a:rPr>
              <a:t>    - </a:t>
            </a:r>
            <a:r>
              <a:rPr lang="es-ES" sz="11200" dirty="0">
                <a:latin typeface="Times New Roman" pitchFamily="18" charset="0"/>
                <a:cs typeface="Times New Roman" pitchFamily="18" charset="0"/>
              </a:rPr>
              <a:t>Shotcrete mal ejecutado es carga muerta y peligrosa</a:t>
            </a:r>
            <a:r>
              <a:rPr lang="es-ES" sz="11200" dirty="0" smtClean="0">
                <a:latin typeface="Times New Roman" pitchFamily="18" charset="0"/>
                <a:cs typeface="Times New Roman" pitchFamily="18" charset="0"/>
              </a:rPr>
              <a:t>.</a:t>
            </a:r>
          </a:p>
          <a:p>
            <a:pPr algn="just">
              <a:buNone/>
            </a:pPr>
            <a:endParaRPr lang="es-CL" sz="11200" dirty="0">
              <a:latin typeface="Times New Roman" pitchFamily="18" charset="0"/>
              <a:cs typeface="Times New Roman" pitchFamily="18" charset="0"/>
            </a:endParaRPr>
          </a:p>
          <a:p>
            <a:pPr algn="just">
              <a:buNone/>
            </a:pPr>
            <a:r>
              <a:rPr lang="es-ES" sz="11200" dirty="0" smtClean="0">
                <a:latin typeface="Times New Roman" pitchFamily="18" charset="0"/>
                <a:cs typeface="Times New Roman" pitchFamily="18" charset="0"/>
              </a:rPr>
              <a:t>    - </a:t>
            </a:r>
            <a:r>
              <a:rPr lang="es-ES" sz="11200" dirty="0">
                <a:latin typeface="Times New Roman" pitchFamily="18" charset="0"/>
                <a:cs typeface="Times New Roman" pitchFamily="18" charset="0"/>
              </a:rPr>
              <a:t>Shotcrete aumenta la durabilidad de fortificación, sellando la roca y protegiendo malla y pernos de la corrosión</a:t>
            </a:r>
            <a:r>
              <a:rPr lang="es-ES" sz="11200" dirty="0" smtClean="0">
                <a:latin typeface="Times New Roman" pitchFamily="18" charset="0"/>
                <a:cs typeface="Times New Roman" pitchFamily="18" charset="0"/>
              </a:rPr>
              <a:t>.</a:t>
            </a:r>
          </a:p>
          <a:p>
            <a:pPr algn="just">
              <a:buNone/>
            </a:pPr>
            <a:endParaRPr lang="es-CL" sz="11200" dirty="0">
              <a:latin typeface="Times New Roman" pitchFamily="18" charset="0"/>
              <a:cs typeface="Times New Roman" pitchFamily="18" charset="0"/>
            </a:endParaRPr>
          </a:p>
          <a:p>
            <a:pPr algn="just">
              <a:buNone/>
            </a:pPr>
            <a:r>
              <a:rPr lang="es-ES" sz="11200" dirty="0" smtClean="0">
                <a:latin typeface="Times New Roman" pitchFamily="18" charset="0"/>
                <a:cs typeface="Times New Roman" pitchFamily="18" charset="0"/>
              </a:rPr>
              <a:t>    - </a:t>
            </a:r>
            <a:r>
              <a:rPr lang="es-ES" sz="11200" dirty="0">
                <a:latin typeface="Times New Roman" pitchFamily="18" charset="0"/>
                <a:cs typeface="Times New Roman" pitchFamily="18" charset="0"/>
              </a:rPr>
              <a:t>Un shotcrete de pobre desempeño es costoso, inseguro, ineficaz e ineficiente.</a:t>
            </a:r>
            <a:endParaRPr lang="es-CL" sz="11200" dirty="0">
              <a:latin typeface="Times New Roman" pitchFamily="18" charset="0"/>
              <a:cs typeface="Times New Roman" pitchFamily="18" charset="0"/>
            </a:endParaRPr>
          </a:p>
          <a:p>
            <a:pPr algn="just">
              <a:buNone/>
            </a:pPr>
            <a:r>
              <a:rPr lang="es-ES" sz="11200" dirty="0">
                <a:latin typeface="Times New Roman" pitchFamily="18" charset="0"/>
                <a:cs typeface="Times New Roman" pitchFamily="18" charset="0"/>
              </a:rPr>
              <a:t> </a:t>
            </a:r>
            <a:endParaRPr lang="es-CL" sz="11200" dirty="0">
              <a:latin typeface="Times New Roman" pitchFamily="18" charset="0"/>
              <a:cs typeface="Times New Roman" pitchFamily="18" charset="0"/>
            </a:endParaRPr>
          </a:p>
          <a:p>
            <a:pPr>
              <a:buNone/>
            </a:pPr>
            <a:r>
              <a:rPr lang="es-ES" sz="9000" dirty="0"/>
              <a:t> </a:t>
            </a:r>
            <a:endParaRPr lang="es-CL" sz="9000" dirty="0"/>
          </a:p>
          <a:p>
            <a:endParaRPr lang="es-CL"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2"/>
          </a:lnRef>
          <a:fillRef idx="2">
            <a:schemeClr val="accent2"/>
          </a:fillRef>
          <a:effectRef idx="1">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MALLAS</a:t>
            </a:r>
            <a:r>
              <a:rPr lang="es-CL" dirty="0" smtClean="0">
                <a:solidFill>
                  <a:srgbClr val="FF0000"/>
                </a:solidFill>
              </a:rPr>
              <a:t> </a:t>
            </a:r>
            <a:endParaRPr lang="es-CL" dirty="0">
              <a:solidFill>
                <a:srgbClr val="FF0000"/>
              </a:solidFill>
            </a:endParaRPr>
          </a:p>
        </p:txBody>
      </p:sp>
      <p:sp>
        <p:nvSpPr>
          <p:cNvPr id="3" name="2 Marcador de contenido"/>
          <p:cNvSpPr>
            <a:spLocks noGrp="1"/>
          </p:cNvSpPr>
          <p:nvPr>
            <p:ph idx="1"/>
          </p:nvPr>
        </p:nvSpPr>
        <p:spPr>
          <a:xfrm>
            <a:off x="457200" y="1196752"/>
            <a:ext cx="8229600" cy="4968552"/>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just">
              <a:buNone/>
            </a:pPr>
            <a:r>
              <a:rPr lang="es-ES" dirty="0" smtClean="0">
                <a:latin typeface="Times New Roman" pitchFamily="18" charset="0"/>
                <a:cs typeface="Times New Roman" pitchFamily="18" charset="0"/>
              </a:rPr>
              <a:t>   </a:t>
            </a:r>
            <a:r>
              <a:rPr lang="es-ES" sz="3600" dirty="0" smtClean="0">
                <a:latin typeface="Times New Roman" pitchFamily="18" charset="0"/>
                <a:cs typeface="Times New Roman" pitchFamily="18" charset="0"/>
              </a:rPr>
              <a:t>Tipos </a:t>
            </a:r>
            <a:r>
              <a:rPr lang="es-ES" sz="3600" dirty="0">
                <a:latin typeface="Times New Roman" pitchFamily="18" charset="0"/>
                <a:cs typeface="Times New Roman" pitchFamily="18" charset="0"/>
              </a:rPr>
              <a:t>de Malla utilizadas en la fortificación con Shotcrete</a:t>
            </a:r>
            <a:endParaRPr lang="es-CL" sz="3600" dirty="0">
              <a:latin typeface="Times New Roman" pitchFamily="18" charset="0"/>
              <a:cs typeface="Times New Roman" pitchFamily="18" charset="0"/>
            </a:endParaRPr>
          </a:p>
          <a:p>
            <a:pPr algn="just">
              <a:buNone/>
            </a:pPr>
            <a:r>
              <a:rPr lang="es-ES" sz="3600" dirty="0">
                <a:latin typeface="Times New Roman" pitchFamily="18" charset="0"/>
                <a:cs typeface="Times New Roman" pitchFamily="18" charset="0"/>
              </a:rPr>
              <a:t> </a:t>
            </a:r>
            <a:r>
              <a:rPr lang="es-CL" sz="3600" dirty="0" smtClean="0">
                <a:latin typeface="Times New Roman" pitchFamily="18" charset="0"/>
                <a:cs typeface="Times New Roman" pitchFamily="18" charset="0"/>
              </a:rPr>
              <a:t>  </a:t>
            </a:r>
            <a:r>
              <a:rPr lang="es-ES" sz="3600" dirty="0" smtClean="0">
                <a:latin typeface="Times New Roman" pitchFamily="18" charset="0"/>
                <a:cs typeface="Times New Roman" pitchFamily="18" charset="0"/>
              </a:rPr>
              <a:t>1</a:t>
            </a:r>
            <a:r>
              <a:rPr lang="es-ES" sz="3600" dirty="0">
                <a:latin typeface="Times New Roman" pitchFamily="18" charset="0"/>
                <a:cs typeface="Times New Roman" pitchFamily="18" charset="0"/>
              </a:rPr>
              <a:t>.- Malla Galvanizada: Uno de los tipos de malla que más se usan para la fortificación de galerías usando el shotcrete e la malla galvanizada tipo bizcocho, se recomienda que cuando se use esta malla la abertura entre cuadros a lo menos debe ser de 100 mm.</a:t>
            </a:r>
            <a:endParaRPr lang="es-CL" sz="3600" dirty="0">
              <a:latin typeface="Times New Roman" pitchFamily="18" charset="0"/>
              <a:cs typeface="Times New Roman" pitchFamily="18" charset="0"/>
            </a:endParaRPr>
          </a:p>
          <a:p>
            <a:pPr algn="just"/>
            <a:endParaRPr lang="es-CL" sz="3600"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MALLA  GALVANIZADA</a:t>
            </a:r>
            <a:r>
              <a:rPr lang="es-CL" sz="2400" dirty="0" smtClean="0">
                <a:solidFill>
                  <a:srgbClr val="FF0000"/>
                </a:solidFill>
                <a:latin typeface="Times New Roman" pitchFamily="18" charset="0"/>
                <a:cs typeface="Times New Roman" pitchFamily="18" charset="0"/>
              </a:rPr>
              <a:t>.</a:t>
            </a:r>
            <a:endParaRPr lang="es-CL" sz="2400" dirty="0">
              <a:solidFill>
                <a:srgbClr val="FF0000"/>
              </a:solidFill>
              <a:latin typeface="Times New Roman" pitchFamily="18" charset="0"/>
              <a:cs typeface="Times New Roman" pitchFamily="18" charset="0"/>
            </a:endParaRPr>
          </a:p>
        </p:txBody>
      </p:sp>
      <p:pic>
        <p:nvPicPr>
          <p:cNvPr id="4" name="3 Marcador de contenido" descr="http://www.miningrock.cl/img/productos/malla-tejida-galvanizada.jpg"/>
          <p:cNvPicPr>
            <a:picLocks noGrp="1"/>
          </p:cNvPicPr>
          <p:nvPr>
            <p:ph idx="1"/>
          </p:nvPr>
        </p:nvPicPr>
        <p:blipFill>
          <a:blip r:embed="rId2" cstate="print"/>
          <a:srcRect/>
          <a:stretch>
            <a:fillRect/>
          </a:stretch>
        </p:blipFill>
        <p:spPr bwMode="auto">
          <a:xfrm>
            <a:off x="467544" y="1412776"/>
            <a:ext cx="8208912" cy="4896544"/>
          </a:xfrm>
          <a:prstGeom prst="rect">
            <a:avLst/>
          </a:prstGeom>
          <a:ln>
            <a:headEnd/>
            <a:tailEnd/>
          </a:ln>
        </p:spPr>
        <p:style>
          <a:lnRef idx="2">
            <a:schemeClr val="accent3"/>
          </a:lnRef>
          <a:fillRef idx="1">
            <a:schemeClr val="lt1"/>
          </a:fillRef>
          <a:effectRef idx="0">
            <a:schemeClr val="accent3"/>
          </a:effectRef>
          <a:fontRef idx="minor">
            <a:schemeClr val="dk1"/>
          </a:fontRef>
        </p:style>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1">
            <a:schemeClr val="accent3"/>
          </a:lnRef>
          <a:fillRef idx="2">
            <a:schemeClr val="accent3"/>
          </a:fillRef>
          <a:effectRef idx="1">
            <a:schemeClr val="accent3"/>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MALLA GALVANIZADA</a:t>
            </a:r>
            <a:endParaRPr lang="es-CL" dirty="0">
              <a:solidFill>
                <a:srgbClr val="FF0000"/>
              </a:solidFill>
              <a:latin typeface="Times New Roman" pitchFamily="18" charset="0"/>
              <a:cs typeface="Times New Roman" pitchFamily="18" charset="0"/>
            </a:endParaRPr>
          </a:p>
        </p:txBody>
      </p:sp>
      <p:pic>
        <p:nvPicPr>
          <p:cNvPr id="147458" name="Picture 2" descr="C:\Users\Victor\Pictures\Bizcocho$203.jpg"/>
          <p:cNvPicPr>
            <a:picLocks noGrp="1" noChangeAspect="1" noChangeArrowheads="1"/>
          </p:cNvPicPr>
          <p:nvPr>
            <p:ph idx="1"/>
          </p:nvPr>
        </p:nvPicPr>
        <p:blipFill>
          <a:blip r:embed="rId2" cstate="print"/>
          <a:srcRect/>
          <a:stretch>
            <a:fillRect/>
          </a:stretch>
        </p:blipFill>
        <p:spPr bwMode="auto">
          <a:xfrm flipV="1">
            <a:off x="1619672" y="1700808"/>
            <a:ext cx="6408712" cy="4680520"/>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es-CL" dirty="0" smtClean="0">
                <a:solidFill>
                  <a:srgbClr val="FF0000"/>
                </a:solidFill>
                <a:latin typeface="Times New Roman" panose="02020603050405020304" pitchFamily="18" charset="0"/>
                <a:cs typeface="Times New Roman" panose="02020603050405020304" pitchFamily="18" charset="0"/>
              </a:rPr>
              <a:t>MALLA ACMA</a:t>
            </a:r>
            <a:endParaRPr lang="es-CL" dirty="0">
              <a:solidFill>
                <a:srgbClr val="FF0000"/>
              </a:solidFill>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p:style>
          <a:lnRef idx="2">
            <a:schemeClr val="accent6"/>
          </a:lnRef>
          <a:fillRef idx="1">
            <a:schemeClr val="lt1"/>
          </a:fillRef>
          <a:effectRef idx="0">
            <a:schemeClr val="accent6"/>
          </a:effectRef>
          <a:fontRef idx="minor">
            <a:schemeClr val="dk1"/>
          </a:fontRef>
        </p:style>
        <p:txBody>
          <a:bodyPr>
            <a:normAutofit/>
          </a:bodyPr>
          <a:lstStyle/>
          <a:p>
            <a:r>
              <a:rPr lang="es-CL" sz="2400" dirty="0" smtClean="0">
                <a:latin typeface="Times New Roman" pitchFamily="18" charset="0"/>
                <a:cs typeface="Times New Roman" pitchFamily="18" charset="0"/>
              </a:rPr>
              <a:t>Consiste en alambres de acero electro-soldados en forma de cuadrado y es utilizada para reforzar sectores de mala calidad de roca y normalmente se refuerza con shotcrete, normalmente se fija a la roca por intermedio de pernos Split set, grauteados o con resina.</a:t>
            </a:r>
            <a:endParaRPr lang="es-CL" sz="2400" dirty="0">
              <a:latin typeface="Times New Roman" pitchFamily="18" charset="0"/>
              <a:cs typeface="Times New Roman" pitchFamily="18"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4"/>
          </a:lnRef>
          <a:fillRef idx="2">
            <a:schemeClr val="accent4"/>
          </a:fillRef>
          <a:effectRef idx="1">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MALLA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472608"/>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lgn="just">
              <a:buNone/>
            </a:pPr>
            <a:r>
              <a:rPr lang="es-ES" dirty="0" smtClean="0">
                <a:latin typeface="Times New Roman" pitchFamily="18" charset="0"/>
                <a:cs typeface="Times New Roman" pitchFamily="18" charset="0"/>
              </a:rPr>
              <a:t>    </a:t>
            </a:r>
            <a:r>
              <a:rPr lang="es-ES" sz="3500" dirty="0" smtClean="0">
                <a:latin typeface="Times New Roman" pitchFamily="18" charset="0"/>
                <a:cs typeface="Times New Roman" pitchFamily="18" charset="0"/>
              </a:rPr>
              <a:t>2</a:t>
            </a:r>
            <a:r>
              <a:rPr lang="es-ES" sz="3500" dirty="0">
                <a:latin typeface="Times New Roman" pitchFamily="18" charset="0"/>
                <a:cs typeface="Times New Roman" pitchFamily="18" charset="0"/>
              </a:rPr>
              <a:t>.- Malla </a:t>
            </a:r>
            <a:r>
              <a:rPr lang="es-ES" sz="3500" dirty="0" smtClean="0">
                <a:latin typeface="Times New Roman" pitchFamily="18" charset="0"/>
                <a:cs typeface="Times New Roman" pitchFamily="18" charset="0"/>
              </a:rPr>
              <a:t>Electrosoldada: </a:t>
            </a:r>
            <a:r>
              <a:rPr lang="es-ES" sz="3500" dirty="0">
                <a:latin typeface="Times New Roman" pitchFamily="18" charset="0"/>
                <a:cs typeface="Times New Roman" pitchFamily="18" charset="0"/>
              </a:rPr>
              <a:t>Un producto formado por dos sistemas de elementos (barras o alambres), uno longitudinalmente y el otro transversal que se cruzan entre sí perpendicularmente y cuyos puntos de contacto están unidos mediante soldadura eléctricas por fusión, es decir sin aporte de material, esto permite lograr uniones solidas y terminaciones de alta calidad. Resistencia a la tracción 56 </a:t>
            </a:r>
            <a:r>
              <a:rPr lang="es-ES" sz="3500" dirty="0" smtClean="0">
                <a:latin typeface="Times New Roman" pitchFamily="18" charset="0"/>
                <a:cs typeface="Times New Roman" pitchFamily="18" charset="0"/>
              </a:rPr>
              <a:t>Kg/mm², </a:t>
            </a:r>
            <a:r>
              <a:rPr lang="es-ES" sz="3500" dirty="0">
                <a:latin typeface="Times New Roman" pitchFamily="18" charset="0"/>
                <a:cs typeface="Times New Roman" pitchFamily="18" charset="0"/>
              </a:rPr>
              <a:t>los aceros empleados son de 4-5-6-7-8-10 y 12 mm.</a:t>
            </a:r>
            <a:endParaRPr lang="es-CL" sz="3500" dirty="0">
              <a:latin typeface="Times New Roman" pitchFamily="18" charset="0"/>
              <a:cs typeface="Times New Roman" pitchFamily="18" charset="0"/>
            </a:endParaRPr>
          </a:p>
          <a:p>
            <a:pPr>
              <a:buNone/>
            </a:pPr>
            <a:r>
              <a:rPr lang="es-ES" sz="3500" dirty="0">
                <a:latin typeface="Times New Roman" pitchFamily="18" charset="0"/>
                <a:cs typeface="Times New Roman" pitchFamily="18" charset="0"/>
              </a:rPr>
              <a:t> </a:t>
            </a:r>
            <a:endParaRPr lang="es-CL" sz="3500"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1">
            <a:schemeClr val="accent4"/>
          </a:lnRef>
          <a:fillRef idx="2">
            <a:schemeClr val="accent4"/>
          </a:fillRef>
          <a:effectRef idx="1">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MALLA ACMA</a:t>
            </a:r>
            <a:endParaRPr lang="es-CL" dirty="0">
              <a:solidFill>
                <a:srgbClr val="FF0000"/>
              </a:solidFill>
              <a:latin typeface="Times New Roman" pitchFamily="18" charset="0"/>
              <a:cs typeface="Times New Roman" pitchFamily="18" charset="0"/>
            </a:endParaRPr>
          </a:p>
        </p:txBody>
      </p:sp>
      <p:pic>
        <p:nvPicPr>
          <p:cNvPr id="148482" name="Picture 2" descr="C:\Users\Victor\Pictures\images.jpg"/>
          <p:cNvPicPr>
            <a:picLocks noGrp="1" noChangeAspect="1" noChangeArrowheads="1"/>
          </p:cNvPicPr>
          <p:nvPr>
            <p:ph idx="1"/>
          </p:nvPr>
        </p:nvPicPr>
        <p:blipFill>
          <a:blip r:embed="rId2" cstate="print"/>
          <a:srcRect/>
          <a:stretch>
            <a:fillRect/>
          </a:stretch>
        </p:blipFill>
        <p:spPr bwMode="auto">
          <a:xfrm>
            <a:off x="539552" y="1499103"/>
            <a:ext cx="8136904" cy="4835614"/>
          </a:xfrm>
          <a:prstGeom prst="rect">
            <a:avLst/>
          </a:prstGeom>
        </p:spPr>
        <p:style>
          <a:lnRef idx="2">
            <a:schemeClr val="accent4"/>
          </a:lnRef>
          <a:fillRef idx="1">
            <a:schemeClr val="lt1"/>
          </a:fillRef>
          <a:effectRef idx="0">
            <a:schemeClr val="accent4"/>
          </a:effectRef>
          <a:fontRef idx="minor">
            <a:schemeClr val="dk1"/>
          </a:fontRef>
        </p:style>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5"/>
          </a:lnRef>
          <a:fillRef idx="2">
            <a:schemeClr val="accent5"/>
          </a:fillRef>
          <a:effectRef idx="1">
            <a:schemeClr val="accent5"/>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MALLA ACMA (Electrosoldada)</a:t>
            </a:r>
            <a:endParaRPr lang="es-CL" dirty="0">
              <a:solidFill>
                <a:srgbClr val="FF0000"/>
              </a:solidFill>
              <a:latin typeface="Times New Roman" pitchFamily="18" charset="0"/>
              <a:cs typeface="Times New Roman" pitchFamily="18" charset="0"/>
            </a:endParaRPr>
          </a:p>
        </p:txBody>
      </p:sp>
      <p:pic>
        <p:nvPicPr>
          <p:cNvPr id="152578" name="Picture 2" descr="C:\Users\Victor\Pictures\118803.jpg"/>
          <p:cNvPicPr>
            <a:picLocks noGrp="1" noChangeAspect="1" noChangeArrowheads="1"/>
          </p:cNvPicPr>
          <p:nvPr>
            <p:ph idx="1"/>
          </p:nvPr>
        </p:nvPicPr>
        <p:blipFill>
          <a:blip r:embed="rId2" cstate="print"/>
          <a:srcRect/>
          <a:stretch>
            <a:fillRect/>
          </a:stretch>
        </p:blipFill>
        <p:spPr bwMode="auto">
          <a:xfrm>
            <a:off x="539552" y="1305457"/>
            <a:ext cx="8136904" cy="5062162"/>
          </a:xfrm>
          <a:prstGeom prst="rect">
            <a:avLst/>
          </a:prstGeom>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MALLA  ACMA y PERNO</a:t>
            </a:r>
            <a:endParaRPr lang="es-CL" dirty="0">
              <a:solidFill>
                <a:srgbClr val="FF0000"/>
              </a:solidFill>
              <a:latin typeface="Times New Roman" pitchFamily="18" charset="0"/>
              <a:cs typeface="Times New Roman" pitchFamily="18" charset="0"/>
            </a:endParaRPr>
          </a:p>
        </p:txBody>
      </p:sp>
      <p:pic>
        <p:nvPicPr>
          <p:cNvPr id="146434" name="Picture 2" descr="C:\Users\Victor\Pictures\dsi_MALLA-ELECTROSOLDADA.jpg"/>
          <p:cNvPicPr>
            <a:picLocks noGrp="1" noChangeAspect="1" noChangeArrowheads="1"/>
          </p:cNvPicPr>
          <p:nvPr>
            <p:ph idx="1"/>
          </p:nvPr>
        </p:nvPicPr>
        <p:blipFill>
          <a:blip r:embed="rId2" cstate="print"/>
          <a:srcRect/>
          <a:stretch>
            <a:fillRect/>
          </a:stretch>
        </p:blipFill>
        <p:spPr bwMode="auto">
          <a:xfrm>
            <a:off x="467544" y="1058497"/>
            <a:ext cx="8208912" cy="5322831"/>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1">
            <a:schemeClr val="accent6"/>
          </a:lnRef>
          <a:fillRef idx="2">
            <a:schemeClr val="accent6"/>
          </a:fillRef>
          <a:effectRef idx="1">
            <a:schemeClr val="accent6"/>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PERNO ,MALLA, SHOTCRETE</a:t>
            </a:r>
            <a:endParaRPr lang="es-CL" dirty="0">
              <a:solidFill>
                <a:srgbClr val="FF0000"/>
              </a:solidFill>
              <a:latin typeface="Times New Roman" pitchFamily="18" charset="0"/>
              <a:cs typeface="Times New Roman" pitchFamily="18" charset="0"/>
            </a:endParaRPr>
          </a:p>
        </p:txBody>
      </p:sp>
      <p:pic>
        <p:nvPicPr>
          <p:cNvPr id="151554" name="Picture 2" descr="C:\Users\Victor\Pictures\imagesCALJ7AQB.jpg"/>
          <p:cNvPicPr>
            <a:picLocks noGrp="1" noChangeAspect="1" noChangeArrowheads="1"/>
          </p:cNvPicPr>
          <p:nvPr>
            <p:ph idx="1"/>
          </p:nvPr>
        </p:nvPicPr>
        <p:blipFill>
          <a:blip r:embed="rId2" cstate="print"/>
          <a:srcRect/>
          <a:stretch>
            <a:fillRect/>
          </a:stretch>
        </p:blipFill>
        <p:spPr bwMode="auto">
          <a:xfrm>
            <a:off x="539552" y="1161650"/>
            <a:ext cx="8136904" cy="5290483"/>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48723"/>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3" name="2 CuadroTexto"/>
          <p:cNvSpPr txBox="1"/>
          <p:nvPr/>
        </p:nvSpPr>
        <p:spPr>
          <a:xfrm>
            <a:off x="251520" y="476672"/>
            <a:ext cx="4608512" cy="461665"/>
          </a:xfrm>
          <a:prstGeom prst="rect">
            <a:avLst/>
          </a:prstGeom>
          <a:noFill/>
        </p:spPr>
        <p:txBody>
          <a:bodyPr wrap="square" rtlCol="0">
            <a:spAutoFit/>
          </a:bodyPr>
          <a:lstStyle/>
          <a:p>
            <a:r>
              <a:rPr lang="es-CL" sz="2400" b="1" dirty="0" smtClean="0">
                <a:solidFill>
                  <a:schemeClr val="bg1"/>
                </a:solidFill>
                <a:latin typeface="Times New Roman" pitchFamily="18" charset="0"/>
                <a:cs typeface="Times New Roman" pitchFamily="18" charset="0"/>
              </a:rPr>
              <a:t>Marcos de acero: Sistema Rígido</a:t>
            </a:r>
            <a:endParaRPr lang="es-CL"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dk1"/>
          </a:lnRef>
          <a:fillRef idx="2">
            <a:schemeClr val="dk1"/>
          </a:fillRef>
          <a:effectRef idx="1">
            <a:schemeClr val="dk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TRASLAPOS ENTRE MALLAS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340768"/>
            <a:ext cx="8229600" cy="4785395"/>
          </a:xfrm>
        </p:spPr>
        <p:style>
          <a:lnRef idx="2">
            <a:schemeClr val="dk1"/>
          </a:lnRef>
          <a:fillRef idx="1">
            <a:schemeClr val="lt1"/>
          </a:fillRef>
          <a:effectRef idx="0">
            <a:schemeClr val="dk1"/>
          </a:effectRef>
          <a:fontRef idx="minor">
            <a:schemeClr val="dk1"/>
          </a:fontRef>
        </p:style>
        <p:txBody>
          <a:bodyPr>
            <a:normAutofit fontScale="85000" lnSpcReduction="10000"/>
          </a:bodyPr>
          <a:lstStyle/>
          <a:p>
            <a:pPr algn="just">
              <a:buNone/>
            </a:pPr>
            <a:r>
              <a:rPr lang="es-CL" b="1" dirty="0" smtClean="0"/>
              <a:t>     </a:t>
            </a:r>
            <a:r>
              <a:rPr lang="es-CL" dirty="0" smtClean="0">
                <a:latin typeface="Times New Roman" pitchFamily="18" charset="0"/>
                <a:cs typeface="Times New Roman" pitchFamily="18" charset="0"/>
              </a:rPr>
              <a:t>Traslapo mínimo entre mallas electrosoldadas Acma.</a:t>
            </a:r>
          </a:p>
          <a:p>
            <a:pPr algn="just">
              <a:buNone/>
            </a:pPr>
            <a:r>
              <a:rPr lang="es-CL" dirty="0" smtClean="0">
                <a:latin typeface="Times New Roman" pitchFamily="18" charset="0"/>
                <a:cs typeface="Times New Roman" pitchFamily="18" charset="0"/>
              </a:rPr>
              <a:t>      Según la Norma Chilena, NCh219.Of77 punto 6.1.7 dice “El empalme de las mallas en armaduras portantes, principales o secundarias, abarcará como mínimo, 4 alambres transversales de cada malla, pero no menos de 30 cm. Medidos entre los últimos alambres de las mallas traslapadas. Esto quiere decir que para mallas por ejemplo con paso a 15 cm. Se deberán traslapar 3 espacios de cada malla, o sea 45 cm. más las puntas de las mallas, en el caso de tener 5 cm., cada una lo que sumado daría un total de traslapo entre mallas de 55 cm. como mínimo”. </a:t>
            </a:r>
          </a:p>
          <a:p>
            <a:pPr algn="just"/>
            <a:endParaRPr lang="es-CL"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1"/>
          </a:lnRef>
          <a:fillRef idx="2">
            <a:schemeClr val="accent1"/>
          </a:fillRef>
          <a:effectRef idx="1">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CARACTERISTICAS TECNICAS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400600"/>
          </a:xfrm>
        </p:spPr>
        <p:style>
          <a:lnRef idx="2">
            <a:schemeClr val="accent1"/>
          </a:lnRef>
          <a:fillRef idx="1">
            <a:schemeClr val="lt1"/>
          </a:fillRef>
          <a:effectRef idx="0">
            <a:schemeClr val="accent1"/>
          </a:effectRef>
          <a:fontRef idx="minor">
            <a:schemeClr val="dk1"/>
          </a:fontRef>
        </p:style>
        <p:txBody>
          <a:bodyPr>
            <a:noAutofit/>
          </a:bodyPr>
          <a:lstStyle/>
          <a:p>
            <a:pPr algn="just"/>
            <a:r>
              <a:rPr lang="es-CL" sz="2800" dirty="0" smtClean="0">
                <a:latin typeface="Times New Roman" pitchFamily="18" charset="0"/>
                <a:cs typeface="Times New Roman" pitchFamily="18" charset="0"/>
              </a:rPr>
              <a:t>Las mallas elctrosoldadas se fabrican con alambre trefilado de calidad AT 56- 50 H, laminado en frío, adquiriendo gran resistencia a la tensión. Las propiedades mecánicas corresponden a un acero de alta resistencia, con una tensión de fluencia 500 MPa.</a:t>
            </a:r>
          </a:p>
          <a:p>
            <a:pPr algn="just"/>
            <a:r>
              <a:rPr lang="es-CL" sz="2800" dirty="0" smtClean="0">
                <a:latin typeface="Times New Roman" pitchFamily="18" charset="0"/>
                <a:cs typeface="Times New Roman" pitchFamily="18" charset="0"/>
              </a:rPr>
              <a:t>Resistencia a la tracción: 56 kg/mm</a:t>
            </a:r>
            <a:r>
              <a:rPr lang="es-CL" sz="2800" baseline="30000" dirty="0" smtClean="0">
                <a:latin typeface="Times New Roman" pitchFamily="18" charset="0"/>
                <a:cs typeface="Times New Roman" pitchFamily="18" charset="0"/>
              </a:rPr>
              <a:t>2</a:t>
            </a:r>
            <a:r>
              <a:rPr lang="es-CL" sz="2800" dirty="0" smtClean="0">
                <a:latin typeface="Times New Roman" pitchFamily="18" charset="0"/>
                <a:cs typeface="Times New Roman" pitchFamily="18" charset="0"/>
              </a:rPr>
              <a:t> mínimo </a:t>
            </a:r>
          </a:p>
          <a:p>
            <a:pPr algn="just"/>
            <a:r>
              <a:rPr lang="es-CL" sz="2800" dirty="0" smtClean="0">
                <a:latin typeface="Times New Roman" pitchFamily="18" charset="0"/>
                <a:cs typeface="Times New Roman" pitchFamily="18" charset="0"/>
              </a:rPr>
              <a:t>Resistencia a la fluencia: 50 kg/mm</a:t>
            </a:r>
            <a:r>
              <a:rPr lang="es-CL" sz="2800" baseline="30000" dirty="0" smtClean="0">
                <a:latin typeface="Times New Roman" pitchFamily="18" charset="0"/>
                <a:cs typeface="Times New Roman" pitchFamily="18" charset="0"/>
              </a:rPr>
              <a:t>2</a:t>
            </a:r>
            <a:r>
              <a:rPr lang="es-CL" sz="2800" dirty="0" smtClean="0">
                <a:latin typeface="Times New Roman" pitchFamily="18" charset="0"/>
                <a:cs typeface="Times New Roman" pitchFamily="18" charset="0"/>
              </a:rPr>
              <a:t> mínimo </a:t>
            </a:r>
          </a:p>
          <a:p>
            <a:pPr algn="just"/>
            <a:r>
              <a:rPr lang="es-CL" sz="2800" dirty="0" smtClean="0">
                <a:latin typeface="Times New Roman" pitchFamily="18" charset="0"/>
                <a:cs typeface="Times New Roman" pitchFamily="18" charset="0"/>
              </a:rPr>
              <a:t>Los diámetros de los aceros empleados son: 4, 5, 6, 7, 8, 10 y 12 mm. Norma: la malla electrosoldada se fabrica bajo las normas de calidad NCh 1173 Of 77 y NCh 218 Of 77, ASTM A-185, ASTM A 497 </a:t>
            </a:r>
          </a:p>
          <a:p>
            <a:endParaRPr lang="es-CL" sz="2800"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DIMENSIONES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endParaRPr lang="es-CL" dirty="0"/>
          </a:p>
        </p:txBody>
      </p:sp>
      <p:cxnSp>
        <p:nvCxnSpPr>
          <p:cNvPr id="7" name="6 Conector recto"/>
          <p:cNvCxnSpPr/>
          <p:nvPr/>
        </p:nvCxnSpPr>
        <p:spPr>
          <a:xfrm>
            <a:off x="467544" y="2204864"/>
            <a:ext cx="82089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11 Conector recto"/>
          <p:cNvCxnSpPr/>
          <p:nvPr/>
        </p:nvCxnSpPr>
        <p:spPr>
          <a:xfrm>
            <a:off x="467544" y="2780928"/>
            <a:ext cx="82809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15 Conector recto"/>
          <p:cNvCxnSpPr>
            <a:endCxn id="3" idx="2"/>
          </p:cNvCxnSpPr>
          <p:nvPr/>
        </p:nvCxnSpPr>
        <p:spPr>
          <a:xfrm>
            <a:off x="4572000" y="2204864"/>
            <a:ext cx="0" cy="3921299"/>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17 Conector recto"/>
          <p:cNvCxnSpPr/>
          <p:nvPr/>
        </p:nvCxnSpPr>
        <p:spPr>
          <a:xfrm>
            <a:off x="6588224" y="2204864"/>
            <a:ext cx="0" cy="3888432"/>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19 Conector recto"/>
          <p:cNvCxnSpPr/>
          <p:nvPr/>
        </p:nvCxnSpPr>
        <p:spPr>
          <a:xfrm>
            <a:off x="2627784" y="2204864"/>
            <a:ext cx="0" cy="3960440"/>
          </a:xfrm>
          <a:prstGeom prst="line">
            <a:avLst/>
          </a:prstGeom>
        </p:spPr>
        <p:style>
          <a:lnRef idx="2">
            <a:schemeClr val="accent2"/>
          </a:lnRef>
          <a:fillRef idx="0">
            <a:schemeClr val="accent2"/>
          </a:fillRef>
          <a:effectRef idx="1">
            <a:schemeClr val="accent2"/>
          </a:effectRef>
          <a:fontRef idx="minor">
            <a:schemeClr val="tx1"/>
          </a:fontRef>
        </p:style>
      </p:cxnSp>
      <p:sp>
        <p:nvSpPr>
          <p:cNvPr id="21" name="20 CuadroTexto"/>
          <p:cNvSpPr txBox="1"/>
          <p:nvPr/>
        </p:nvSpPr>
        <p:spPr>
          <a:xfrm>
            <a:off x="539552" y="2348880"/>
            <a:ext cx="1800200" cy="369332"/>
          </a:xfrm>
          <a:prstGeom prst="rect">
            <a:avLst/>
          </a:prstGeom>
          <a:noFill/>
        </p:spPr>
        <p:txBody>
          <a:bodyPr wrap="square" rtlCol="0">
            <a:spAutoFit/>
          </a:bodyPr>
          <a:lstStyle/>
          <a:p>
            <a:r>
              <a:rPr lang="es-CL" dirty="0" smtClean="0"/>
              <a:t>TIPO DE MALLA</a:t>
            </a:r>
            <a:endParaRPr lang="es-CL" dirty="0"/>
          </a:p>
        </p:txBody>
      </p:sp>
      <p:sp>
        <p:nvSpPr>
          <p:cNvPr id="22" name="21 CuadroTexto"/>
          <p:cNvSpPr txBox="1"/>
          <p:nvPr/>
        </p:nvSpPr>
        <p:spPr>
          <a:xfrm>
            <a:off x="2699792" y="2276872"/>
            <a:ext cx="1728192" cy="369332"/>
          </a:xfrm>
          <a:prstGeom prst="rect">
            <a:avLst/>
          </a:prstGeom>
          <a:noFill/>
        </p:spPr>
        <p:txBody>
          <a:bodyPr wrap="square" rtlCol="0">
            <a:spAutoFit/>
          </a:bodyPr>
          <a:lstStyle/>
          <a:p>
            <a:r>
              <a:rPr lang="es-CL" dirty="0" smtClean="0"/>
              <a:t>RETICULA (mm)</a:t>
            </a:r>
            <a:endParaRPr lang="es-CL" dirty="0"/>
          </a:p>
        </p:txBody>
      </p:sp>
      <p:sp>
        <p:nvSpPr>
          <p:cNvPr id="25" name="24 CuadroTexto"/>
          <p:cNvSpPr txBox="1"/>
          <p:nvPr/>
        </p:nvSpPr>
        <p:spPr>
          <a:xfrm>
            <a:off x="4572000" y="2204864"/>
            <a:ext cx="2232248" cy="584775"/>
          </a:xfrm>
          <a:prstGeom prst="rect">
            <a:avLst/>
          </a:prstGeom>
          <a:noFill/>
        </p:spPr>
        <p:txBody>
          <a:bodyPr wrap="square" rtlCol="0">
            <a:spAutoFit/>
          </a:bodyPr>
          <a:lstStyle/>
          <a:p>
            <a:r>
              <a:rPr lang="es-CL" sz="1600" dirty="0" smtClean="0"/>
              <a:t>SECCION DEL ALAMBRE</a:t>
            </a:r>
          </a:p>
          <a:p>
            <a:r>
              <a:rPr lang="es-CL" sz="1600" dirty="0" smtClean="0"/>
              <a:t>(En  mm)</a:t>
            </a:r>
            <a:endParaRPr lang="es-CL" sz="1600" dirty="0"/>
          </a:p>
        </p:txBody>
      </p:sp>
      <p:cxnSp>
        <p:nvCxnSpPr>
          <p:cNvPr id="27" name="26 Conector recto"/>
          <p:cNvCxnSpPr/>
          <p:nvPr/>
        </p:nvCxnSpPr>
        <p:spPr>
          <a:xfrm>
            <a:off x="467544" y="4365104"/>
            <a:ext cx="82089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28 Conector recto"/>
          <p:cNvCxnSpPr/>
          <p:nvPr/>
        </p:nvCxnSpPr>
        <p:spPr>
          <a:xfrm>
            <a:off x="467544" y="3501008"/>
            <a:ext cx="82089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31 Conector recto"/>
          <p:cNvCxnSpPr/>
          <p:nvPr/>
        </p:nvCxnSpPr>
        <p:spPr>
          <a:xfrm>
            <a:off x="467544" y="5157192"/>
            <a:ext cx="8208912" cy="0"/>
          </a:xfrm>
          <a:prstGeom prst="line">
            <a:avLst/>
          </a:prstGeom>
        </p:spPr>
        <p:style>
          <a:lnRef idx="2">
            <a:schemeClr val="accent2"/>
          </a:lnRef>
          <a:fillRef idx="0">
            <a:schemeClr val="accent2"/>
          </a:fillRef>
          <a:effectRef idx="1">
            <a:schemeClr val="accent2"/>
          </a:effectRef>
          <a:fontRef idx="minor">
            <a:schemeClr val="tx1"/>
          </a:fontRef>
        </p:style>
      </p:cxnSp>
      <p:sp>
        <p:nvSpPr>
          <p:cNvPr id="33" name="32 CuadroTexto"/>
          <p:cNvSpPr txBox="1"/>
          <p:nvPr/>
        </p:nvSpPr>
        <p:spPr>
          <a:xfrm>
            <a:off x="539552" y="2996952"/>
            <a:ext cx="1296144" cy="369332"/>
          </a:xfrm>
          <a:prstGeom prst="rect">
            <a:avLst/>
          </a:prstGeom>
          <a:noFill/>
        </p:spPr>
        <p:txBody>
          <a:bodyPr wrap="square" rtlCol="0">
            <a:spAutoFit/>
          </a:bodyPr>
          <a:lstStyle/>
          <a:p>
            <a:r>
              <a:rPr lang="es-CL" dirty="0" smtClean="0"/>
              <a:t>ACMA 139</a:t>
            </a:r>
            <a:endParaRPr lang="es-CL" dirty="0"/>
          </a:p>
        </p:txBody>
      </p:sp>
      <p:sp>
        <p:nvSpPr>
          <p:cNvPr id="36" name="35 CuadroTexto"/>
          <p:cNvSpPr txBox="1"/>
          <p:nvPr/>
        </p:nvSpPr>
        <p:spPr>
          <a:xfrm>
            <a:off x="611560" y="3717032"/>
            <a:ext cx="1656184" cy="369332"/>
          </a:xfrm>
          <a:prstGeom prst="rect">
            <a:avLst/>
          </a:prstGeom>
          <a:noFill/>
        </p:spPr>
        <p:txBody>
          <a:bodyPr wrap="square" rtlCol="0">
            <a:spAutoFit/>
          </a:bodyPr>
          <a:lstStyle/>
          <a:p>
            <a:r>
              <a:rPr lang="es-CL" dirty="0" smtClean="0"/>
              <a:t>ACMA 188</a:t>
            </a:r>
            <a:endParaRPr lang="es-CL" dirty="0"/>
          </a:p>
        </p:txBody>
      </p:sp>
      <p:sp>
        <p:nvSpPr>
          <p:cNvPr id="37" name="36 CuadroTexto"/>
          <p:cNvSpPr txBox="1"/>
          <p:nvPr/>
        </p:nvSpPr>
        <p:spPr>
          <a:xfrm>
            <a:off x="539552" y="4581128"/>
            <a:ext cx="1656184" cy="369332"/>
          </a:xfrm>
          <a:prstGeom prst="rect">
            <a:avLst/>
          </a:prstGeom>
          <a:noFill/>
        </p:spPr>
        <p:txBody>
          <a:bodyPr wrap="square" rtlCol="0">
            <a:spAutoFit/>
          </a:bodyPr>
          <a:lstStyle/>
          <a:p>
            <a:r>
              <a:rPr lang="es-CL" dirty="0" smtClean="0"/>
              <a:t>ACMA 196</a:t>
            </a:r>
            <a:endParaRPr lang="es-CL" dirty="0"/>
          </a:p>
        </p:txBody>
      </p:sp>
      <p:sp>
        <p:nvSpPr>
          <p:cNvPr id="38" name="37 CuadroTexto"/>
          <p:cNvSpPr txBox="1"/>
          <p:nvPr/>
        </p:nvSpPr>
        <p:spPr>
          <a:xfrm>
            <a:off x="467544" y="5445224"/>
            <a:ext cx="1728192" cy="369332"/>
          </a:xfrm>
          <a:prstGeom prst="rect">
            <a:avLst/>
          </a:prstGeom>
          <a:noFill/>
        </p:spPr>
        <p:txBody>
          <a:bodyPr wrap="square" rtlCol="0">
            <a:spAutoFit/>
          </a:bodyPr>
          <a:lstStyle/>
          <a:p>
            <a:r>
              <a:rPr lang="es-CL" dirty="0" smtClean="0"/>
              <a:t> ACMA 257</a:t>
            </a:r>
            <a:endParaRPr lang="es-CL" dirty="0"/>
          </a:p>
        </p:txBody>
      </p:sp>
      <p:sp>
        <p:nvSpPr>
          <p:cNvPr id="39" name="38 CuadroTexto"/>
          <p:cNvSpPr txBox="1"/>
          <p:nvPr/>
        </p:nvSpPr>
        <p:spPr>
          <a:xfrm>
            <a:off x="2987824" y="2924944"/>
            <a:ext cx="1296144" cy="369332"/>
          </a:xfrm>
          <a:prstGeom prst="rect">
            <a:avLst/>
          </a:prstGeom>
          <a:noFill/>
        </p:spPr>
        <p:txBody>
          <a:bodyPr wrap="square" rtlCol="0">
            <a:spAutoFit/>
          </a:bodyPr>
          <a:lstStyle/>
          <a:p>
            <a:r>
              <a:rPr lang="es-CL" dirty="0" smtClean="0"/>
              <a:t>100 x 100</a:t>
            </a:r>
            <a:endParaRPr lang="es-CL" dirty="0"/>
          </a:p>
        </p:txBody>
      </p:sp>
      <p:sp>
        <p:nvSpPr>
          <p:cNvPr id="40" name="39 CuadroTexto"/>
          <p:cNvSpPr txBox="1"/>
          <p:nvPr/>
        </p:nvSpPr>
        <p:spPr>
          <a:xfrm>
            <a:off x="2699792" y="3789040"/>
            <a:ext cx="1800200" cy="369332"/>
          </a:xfrm>
          <a:prstGeom prst="rect">
            <a:avLst/>
          </a:prstGeom>
          <a:noFill/>
        </p:spPr>
        <p:txBody>
          <a:bodyPr wrap="square" rtlCol="0">
            <a:spAutoFit/>
          </a:bodyPr>
          <a:lstStyle/>
          <a:p>
            <a:r>
              <a:rPr lang="es-CL" dirty="0" smtClean="0"/>
              <a:t>      150 x 150</a:t>
            </a:r>
            <a:endParaRPr lang="es-CL" dirty="0"/>
          </a:p>
        </p:txBody>
      </p:sp>
      <p:sp>
        <p:nvSpPr>
          <p:cNvPr id="41" name="40 CuadroTexto"/>
          <p:cNvSpPr txBox="1"/>
          <p:nvPr/>
        </p:nvSpPr>
        <p:spPr>
          <a:xfrm>
            <a:off x="2987824" y="4653136"/>
            <a:ext cx="1224136" cy="369332"/>
          </a:xfrm>
          <a:prstGeom prst="rect">
            <a:avLst/>
          </a:prstGeom>
          <a:noFill/>
        </p:spPr>
        <p:txBody>
          <a:bodyPr wrap="square" rtlCol="0">
            <a:spAutoFit/>
          </a:bodyPr>
          <a:lstStyle/>
          <a:p>
            <a:r>
              <a:rPr lang="es-CL" dirty="0" smtClean="0"/>
              <a:t>100 x 100</a:t>
            </a:r>
            <a:endParaRPr lang="es-CL" dirty="0"/>
          </a:p>
        </p:txBody>
      </p:sp>
      <p:sp>
        <p:nvSpPr>
          <p:cNvPr id="42" name="41 CuadroTexto"/>
          <p:cNvSpPr txBox="1"/>
          <p:nvPr/>
        </p:nvSpPr>
        <p:spPr>
          <a:xfrm>
            <a:off x="2987824" y="5373216"/>
            <a:ext cx="1224136" cy="369332"/>
          </a:xfrm>
          <a:prstGeom prst="rect">
            <a:avLst/>
          </a:prstGeom>
          <a:noFill/>
        </p:spPr>
        <p:txBody>
          <a:bodyPr wrap="square" rtlCol="0">
            <a:spAutoFit/>
          </a:bodyPr>
          <a:lstStyle/>
          <a:p>
            <a:r>
              <a:rPr lang="es-CL" dirty="0" smtClean="0"/>
              <a:t>150 x 150</a:t>
            </a:r>
            <a:endParaRPr lang="es-CL" dirty="0"/>
          </a:p>
        </p:txBody>
      </p:sp>
      <p:sp>
        <p:nvSpPr>
          <p:cNvPr id="43" name="42 CuadroTexto"/>
          <p:cNvSpPr txBox="1"/>
          <p:nvPr/>
        </p:nvSpPr>
        <p:spPr>
          <a:xfrm>
            <a:off x="5436096" y="2996952"/>
            <a:ext cx="648072" cy="369332"/>
          </a:xfrm>
          <a:prstGeom prst="rect">
            <a:avLst/>
          </a:prstGeom>
          <a:noFill/>
        </p:spPr>
        <p:txBody>
          <a:bodyPr wrap="square" rtlCol="0">
            <a:spAutoFit/>
          </a:bodyPr>
          <a:lstStyle/>
          <a:p>
            <a:r>
              <a:rPr lang="es-CL" dirty="0" smtClean="0"/>
              <a:t>4.2</a:t>
            </a:r>
            <a:endParaRPr lang="es-CL" dirty="0"/>
          </a:p>
        </p:txBody>
      </p:sp>
      <p:sp>
        <p:nvSpPr>
          <p:cNvPr id="44" name="43 CuadroTexto"/>
          <p:cNvSpPr txBox="1"/>
          <p:nvPr/>
        </p:nvSpPr>
        <p:spPr>
          <a:xfrm>
            <a:off x="5436096" y="3861048"/>
            <a:ext cx="504056" cy="369332"/>
          </a:xfrm>
          <a:prstGeom prst="rect">
            <a:avLst/>
          </a:prstGeom>
          <a:noFill/>
        </p:spPr>
        <p:txBody>
          <a:bodyPr wrap="square" rtlCol="0">
            <a:spAutoFit/>
          </a:bodyPr>
          <a:lstStyle/>
          <a:p>
            <a:r>
              <a:rPr lang="es-CL" dirty="0" smtClean="0"/>
              <a:t>6.0</a:t>
            </a:r>
            <a:endParaRPr lang="es-CL" dirty="0"/>
          </a:p>
        </p:txBody>
      </p:sp>
      <p:sp>
        <p:nvSpPr>
          <p:cNvPr id="45" name="44 CuadroTexto"/>
          <p:cNvSpPr txBox="1"/>
          <p:nvPr/>
        </p:nvSpPr>
        <p:spPr>
          <a:xfrm>
            <a:off x="5436096" y="4581128"/>
            <a:ext cx="504056" cy="369332"/>
          </a:xfrm>
          <a:prstGeom prst="rect">
            <a:avLst/>
          </a:prstGeom>
          <a:noFill/>
        </p:spPr>
        <p:txBody>
          <a:bodyPr wrap="square" rtlCol="0">
            <a:spAutoFit/>
          </a:bodyPr>
          <a:lstStyle/>
          <a:p>
            <a:r>
              <a:rPr lang="es-CL" dirty="0" smtClean="0"/>
              <a:t>5.0</a:t>
            </a:r>
            <a:endParaRPr lang="es-CL" dirty="0"/>
          </a:p>
        </p:txBody>
      </p:sp>
      <p:sp>
        <p:nvSpPr>
          <p:cNvPr id="46" name="45 CuadroTexto"/>
          <p:cNvSpPr txBox="1"/>
          <p:nvPr/>
        </p:nvSpPr>
        <p:spPr>
          <a:xfrm>
            <a:off x="5436096" y="5445224"/>
            <a:ext cx="576064" cy="369332"/>
          </a:xfrm>
          <a:prstGeom prst="rect">
            <a:avLst/>
          </a:prstGeom>
          <a:noFill/>
        </p:spPr>
        <p:txBody>
          <a:bodyPr wrap="square" rtlCol="0">
            <a:spAutoFit/>
          </a:bodyPr>
          <a:lstStyle/>
          <a:p>
            <a:r>
              <a:rPr lang="es-CL" dirty="0" smtClean="0"/>
              <a:t>7.0</a:t>
            </a:r>
            <a:endParaRPr lang="es-CL" dirty="0"/>
          </a:p>
        </p:txBody>
      </p:sp>
      <p:sp>
        <p:nvSpPr>
          <p:cNvPr id="47" name="46 CuadroTexto"/>
          <p:cNvSpPr txBox="1"/>
          <p:nvPr/>
        </p:nvSpPr>
        <p:spPr>
          <a:xfrm>
            <a:off x="6876256" y="2276872"/>
            <a:ext cx="1512168" cy="369332"/>
          </a:xfrm>
          <a:prstGeom prst="rect">
            <a:avLst/>
          </a:prstGeom>
          <a:noFill/>
        </p:spPr>
        <p:txBody>
          <a:bodyPr wrap="square" rtlCol="0">
            <a:spAutoFit/>
          </a:bodyPr>
          <a:lstStyle/>
          <a:p>
            <a:r>
              <a:rPr lang="es-CL" dirty="0" smtClean="0"/>
              <a:t>PESO x m²</a:t>
            </a:r>
            <a:endParaRPr lang="es-CL" dirty="0"/>
          </a:p>
        </p:txBody>
      </p:sp>
      <p:sp>
        <p:nvSpPr>
          <p:cNvPr id="48" name="47 CuadroTexto"/>
          <p:cNvSpPr txBox="1"/>
          <p:nvPr/>
        </p:nvSpPr>
        <p:spPr>
          <a:xfrm>
            <a:off x="7236296" y="2996952"/>
            <a:ext cx="864096" cy="369332"/>
          </a:xfrm>
          <a:prstGeom prst="rect">
            <a:avLst/>
          </a:prstGeom>
          <a:noFill/>
        </p:spPr>
        <p:txBody>
          <a:bodyPr wrap="square" rtlCol="0">
            <a:spAutoFit/>
          </a:bodyPr>
          <a:lstStyle/>
          <a:p>
            <a:r>
              <a:rPr lang="es-CL" dirty="0" smtClean="0"/>
              <a:t>2.18</a:t>
            </a:r>
            <a:endParaRPr lang="es-CL" dirty="0"/>
          </a:p>
        </p:txBody>
      </p:sp>
      <p:sp>
        <p:nvSpPr>
          <p:cNvPr id="49" name="48 CuadroTexto"/>
          <p:cNvSpPr txBox="1"/>
          <p:nvPr/>
        </p:nvSpPr>
        <p:spPr>
          <a:xfrm>
            <a:off x="7164288" y="3789040"/>
            <a:ext cx="792088" cy="369332"/>
          </a:xfrm>
          <a:prstGeom prst="rect">
            <a:avLst/>
          </a:prstGeom>
          <a:noFill/>
        </p:spPr>
        <p:txBody>
          <a:bodyPr wrap="square" rtlCol="0">
            <a:spAutoFit/>
          </a:bodyPr>
          <a:lstStyle/>
          <a:p>
            <a:r>
              <a:rPr lang="es-CL" dirty="0" smtClean="0"/>
              <a:t>   3.00</a:t>
            </a:r>
            <a:endParaRPr lang="es-CL" dirty="0"/>
          </a:p>
        </p:txBody>
      </p:sp>
      <p:sp>
        <p:nvSpPr>
          <p:cNvPr id="50" name="49 CuadroTexto"/>
          <p:cNvSpPr txBox="1"/>
          <p:nvPr/>
        </p:nvSpPr>
        <p:spPr>
          <a:xfrm>
            <a:off x="7236296" y="4581128"/>
            <a:ext cx="864096" cy="369332"/>
          </a:xfrm>
          <a:prstGeom prst="rect">
            <a:avLst/>
          </a:prstGeom>
          <a:noFill/>
        </p:spPr>
        <p:txBody>
          <a:bodyPr wrap="square" rtlCol="0">
            <a:spAutoFit/>
          </a:bodyPr>
          <a:lstStyle/>
          <a:p>
            <a:r>
              <a:rPr lang="es-CL" dirty="0" smtClean="0"/>
              <a:t>  3.08</a:t>
            </a:r>
            <a:endParaRPr lang="es-CL" dirty="0"/>
          </a:p>
        </p:txBody>
      </p:sp>
      <p:sp>
        <p:nvSpPr>
          <p:cNvPr id="51" name="50 CuadroTexto"/>
          <p:cNvSpPr txBox="1"/>
          <p:nvPr/>
        </p:nvSpPr>
        <p:spPr>
          <a:xfrm>
            <a:off x="7308304" y="5301208"/>
            <a:ext cx="792088" cy="369332"/>
          </a:xfrm>
          <a:prstGeom prst="rect">
            <a:avLst/>
          </a:prstGeom>
          <a:noFill/>
        </p:spPr>
        <p:txBody>
          <a:bodyPr wrap="square" rtlCol="0">
            <a:spAutoFit/>
          </a:bodyPr>
          <a:lstStyle/>
          <a:p>
            <a:r>
              <a:rPr lang="es-CL" dirty="0" smtClean="0"/>
              <a:t>4.08</a:t>
            </a:r>
            <a:endParaRPr lang="es-CL"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2">
            <a:schemeClr val="accent4"/>
          </a:lnRef>
          <a:fillRef idx="1">
            <a:schemeClr val="lt1"/>
          </a:fillRef>
          <a:effectRef idx="0">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MADERA</a:t>
            </a:r>
            <a:endParaRPr lang="es-CL" dirty="0">
              <a:solidFill>
                <a:srgbClr val="FF0000"/>
              </a:solidFill>
              <a:latin typeface="Times New Roman" pitchFamily="18" charset="0"/>
              <a:cs typeface="Times New Roman" pitchFamily="18" charset="0"/>
            </a:endParaRPr>
          </a:p>
        </p:txBody>
      </p:sp>
      <p:pic>
        <p:nvPicPr>
          <p:cNvPr id="3074" name="Picture 2" descr="C:\Users\Victor\Pictures\19-07ab39a874.jpg"/>
          <p:cNvPicPr>
            <a:picLocks noGrp="1" noChangeAspect="1" noChangeArrowheads="1"/>
          </p:cNvPicPr>
          <p:nvPr>
            <p:ph idx="1"/>
          </p:nvPr>
        </p:nvPicPr>
        <p:blipFill>
          <a:blip r:embed="rId2" cstate="print"/>
          <a:srcRect/>
          <a:stretch>
            <a:fillRect/>
          </a:stretch>
        </p:blipFill>
        <p:spPr bwMode="auto">
          <a:xfrm>
            <a:off x="971600" y="1484784"/>
            <a:ext cx="7272808" cy="5101017"/>
          </a:xfrm>
          <a:prstGeom prst="rect">
            <a:avLst/>
          </a:prstGeom>
        </p:spPr>
        <p:style>
          <a:lnRef idx="2">
            <a:schemeClr val="accent4"/>
          </a:lnRef>
          <a:fillRef idx="1">
            <a:schemeClr val="lt1"/>
          </a:fillRef>
          <a:effectRef idx="0">
            <a:schemeClr val="accent4"/>
          </a:effectRef>
          <a:fontRef idx="minor">
            <a:schemeClr val="dk1"/>
          </a:fontRef>
        </p:style>
      </p:pic>
      <p:sp>
        <p:nvSpPr>
          <p:cNvPr id="5" name="4 CuadroTexto"/>
          <p:cNvSpPr txBox="1"/>
          <p:nvPr/>
        </p:nvSpPr>
        <p:spPr>
          <a:xfrm>
            <a:off x="6516216" y="4437112"/>
            <a:ext cx="158417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CL" dirty="0" smtClean="0"/>
              <a:t>PIE DERECHO</a:t>
            </a:r>
            <a:endParaRPr lang="es-CL" dirty="0"/>
          </a:p>
        </p:txBody>
      </p:sp>
      <p:cxnSp>
        <p:nvCxnSpPr>
          <p:cNvPr id="7" name="6 Conector recto de flecha"/>
          <p:cNvCxnSpPr>
            <a:stCxn id="5" idx="1"/>
          </p:cNvCxnSpPr>
          <p:nvPr/>
        </p:nvCxnSpPr>
        <p:spPr>
          <a:xfrm flipH="1" flipV="1">
            <a:off x="5436096" y="3717032"/>
            <a:ext cx="1080120" cy="90474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4" name="13 CuadroTexto"/>
          <p:cNvSpPr txBox="1"/>
          <p:nvPr/>
        </p:nvSpPr>
        <p:spPr>
          <a:xfrm>
            <a:off x="6588224" y="2924944"/>
            <a:ext cx="79208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CL" dirty="0" smtClean="0"/>
              <a:t>VIGA</a:t>
            </a:r>
            <a:endParaRPr lang="es-CL" dirty="0"/>
          </a:p>
        </p:txBody>
      </p:sp>
      <p:cxnSp>
        <p:nvCxnSpPr>
          <p:cNvPr id="18" name="17 Conector recto de flecha"/>
          <p:cNvCxnSpPr>
            <a:stCxn id="14" idx="1"/>
          </p:cNvCxnSpPr>
          <p:nvPr/>
        </p:nvCxnSpPr>
        <p:spPr>
          <a:xfrm flipH="1" flipV="1">
            <a:off x="3923928" y="2636912"/>
            <a:ext cx="2664296" cy="47269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9" name="18 CuadroTexto"/>
          <p:cNvSpPr txBox="1"/>
          <p:nvPr/>
        </p:nvSpPr>
        <p:spPr>
          <a:xfrm>
            <a:off x="6660232" y="1844824"/>
            <a:ext cx="100811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CL" dirty="0" smtClean="0"/>
              <a:t>TAPADO</a:t>
            </a:r>
            <a:endParaRPr lang="es-CL" dirty="0"/>
          </a:p>
        </p:txBody>
      </p:sp>
      <p:cxnSp>
        <p:nvCxnSpPr>
          <p:cNvPr id="21" name="20 Conector recto de flecha"/>
          <p:cNvCxnSpPr>
            <a:stCxn id="19" idx="1"/>
          </p:cNvCxnSpPr>
          <p:nvPr/>
        </p:nvCxnSpPr>
        <p:spPr>
          <a:xfrm flipH="1" flipV="1">
            <a:off x="3491880" y="1988840"/>
            <a:ext cx="3168352" cy="4065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2" name="21 CuadroTexto"/>
          <p:cNvSpPr txBox="1"/>
          <p:nvPr/>
        </p:nvSpPr>
        <p:spPr>
          <a:xfrm>
            <a:off x="6732240" y="5517232"/>
            <a:ext cx="108012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CL" dirty="0" smtClean="0"/>
              <a:t>TABIQUE </a:t>
            </a:r>
            <a:endParaRPr lang="es-CL" dirty="0"/>
          </a:p>
        </p:txBody>
      </p:sp>
      <p:cxnSp>
        <p:nvCxnSpPr>
          <p:cNvPr id="27" name="26 Conector recto de flecha"/>
          <p:cNvCxnSpPr>
            <a:stCxn id="22" idx="1"/>
          </p:cNvCxnSpPr>
          <p:nvPr/>
        </p:nvCxnSpPr>
        <p:spPr>
          <a:xfrm flipH="1" flipV="1">
            <a:off x="5724128" y="5013176"/>
            <a:ext cx="1008112" cy="68872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es-ES" sz="3600" dirty="0" smtClean="0">
                <a:solidFill>
                  <a:srgbClr val="FF0000"/>
                </a:solidFill>
                <a:latin typeface="Times New Roman" pitchFamily="18" charset="0"/>
                <a:cs typeface="Times New Roman" pitchFamily="18" charset="0"/>
              </a:rPr>
              <a:t>FORTIFICACIÓN CON MADERA</a:t>
            </a:r>
            <a:endParaRPr lang="es-CL" sz="36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600200"/>
            <a:ext cx="8229600" cy="4997152"/>
          </a:xfrm>
        </p:spPr>
        <p:style>
          <a:lnRef idx="2">
            <a:schemeClr val="accent3"/>
          </a:lnRef>
          <a:fillRef idx="1">
            <a:schemeClr val="lt1"/>
          </a:fillRef>
          <a:effectRef idx="0">
            <a:schemeClr val="accent3"/>
          </a:effectRef>
          <a:fontRef idx="minor">
            <a:schemeClr val="dk1"/>
          </a:fontRef>
        </p:style>
        <p:txBody>
          <a:bodyPr>
            <a:normAutofit/>
          </a:bodyPr>
          <a:lstStyle/>
          <a:p>
            <a:pPr algn="just">
              <a:buNone/>
            </a:pPr>
            <a:r>
              <a:rPr lang="es-ES" dirty="0" smtClean="0">
                <a:latin typeface="Times New Roman" pitchFamily="18" charset="0"/>
                <a:cs typeface="Times New Roman" pitchFamily="18" charset="0"/>
              </a:rPr>
              <a:t>    La fortificación con madera es otro método que se usaba mucho  en minería, la abundancia relativa de este recurso forestal, unida a una serie de ventajas en su elaboración, transporte y colocación en las aéreas de trabajo la hacían un elemento muy preciado. Fue el material más importante como componente en los sistemas de fortificación en la minería hasta el uso del acero, desplazando así a la madera, la cual aún se usa para trabajos en minería.</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MADERA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472608"/>
          </a:xfrm>
        </p:spPr>
        <p:style>
          <a:lnRef idx="2">
            <a:schemeClr val="accent3"/>
          </a:lnRef>
          <a:fillRef idx="1">
            <a:schemeClr val="lt1"/>
          </a:fillRef>
          <a:effectRef idx="0">
            <a:schemeClr val="accent3"/>
          </a:effectRef>
          <a:fontRef idx="minor">
            <a:schemeClr val="dk1"/>
          </a:fontRef>
        </p:style>
        <p:txBody>
          <a:bodyPr>
            <a:normAutofit fontScale="92500" lnSpcReduction="10000"/>
          </a:bodyPr>
          <a:lstStyle/>
          <a:p>
            <a:pPr algn="just">
              <a:buNone/>
            </a:pPr>
            <a:r>
              <a:rPr lang="es-ES" dirty="0" smtClean="0">
                <a:latin typeface="Times New Roman" pitchFamily="18" charset="0"/>
                <a:cs typeface="Times New Roman" pitchFamily="18" charset="0"/>
              </a:rPr>
              <a:t>    Aunque su uso es cada vez más limitado, puede pensarse en ella para aplicaciones que requieren de sus característica favorables, la madera que corrientemente se usa es el eucaliptus el cual es de fácil crecimiento y se puede reproducir incluso en terrenos no agrícolas, consume bastante agua para crecer, por ser esta una madera de una gran resistencia y elasticidad  que al recibir fuerte presiones no se quiebra en forma brusca, lo que da margen o aviso anticipado de que será necesario cambiar la fortificación por una nueva u otra clase de elementos.</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VENTAJAS y DESVENTAJAS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24744"/>
            <a:ext cx="8229600" cy="5233214"/>
          </a:xfrm>
        </p:spPr>
        <p:style>
          <a:lnRef idx="2">
            <a:schemeClr val="accent3"/>
          </a:lnRef>
          <a:fillRef idx="1">
            <a:schemeClr val="lt1"/>
          </a:fillRef>
          <a:effectRef idx="0">
            <a:schemeClr val="accent3"/>
          </a:effectRef>
          <a:fontRef idx="minor">
            <a:schemeClr val="dk1"/>
          </a:fontRef>
        </p:style>
        <p:txBody>
          <a:bodyPr>
            <a:noAutofit/>
          </a:bodyPr>
          <a:lstStyle/>
          <a:p>
            <a:pPr>
              <a:buFont typeface="Wingdings" pitchFamily="2" charset="2"/>
              <a:buChar char="Ø"/>
            </a:pPr>
            <a:r>
              <a:rPr lang="es-ES" sz="2200" dirty="0" smtClean="0">
                <a:solidFill>
                  <a:srgbClr val="FF0000"/>
                </a:solidFill>
                <a:latin typeface="Times New Roman" pitchFamily="18" charset="0"/>
                <a:cs typeface="Times New Roman" pitchFamily="18" charset="0"/>
              </a:rPr>
              <a:t> VENTAJAS.</a:t>
            </a:r>
          </a:p>
          <a:p>
            <a:pPr lvl="0"/>
            <a:r>
              <a:rPr lang="es-CL" sz="2200" dirty="0" smtClean="0">
                <a:latin typeface="Times New Roman" pitchFamily="18" charset="0"/>
                <a:cs typeface="Times New Roman" pitchFamily="18" charset="0"/>
              </a:rPr>
              <a:t> </a:t>
            </a:r>
            <a:r>
              <a:rPr lang="es-ES" sz="2200" dirty="0" smtClean="0">
                <a:latin typeface="Times New Roman" pitchFamily="18" charset="0"/>
                <a:cs typeface="Times New Roman" pitchFamily="18" charset="0"/>
              </a:rPr>
              <a:t>Es liviana, se corta, transporta, maneja y se coloca fácilmente en el lugar de uso permanente.</a:t>
            </a:r>
            <a:endParaRPr lang="es-CL" sz="2200" dirty="0" smtClean="0">
              <a:latin typeface="Times New Roman" pitchFamily="18" charset="0"/>
              <a:cs typeface="Times New Roman" pitchFamily="18" charset="0"/>
            </a:endParaRPr>
          </a:p>
          <a:p>
            <a:pPr lvl="0"/>
            <a:r>
              <a:rPr lang="es-ES" sz="2200" dirty="0" smtClean="0">
                <a:latin typeface="Times New Roman" pitchFamily="18" charset="0"/>
                <a:cs typeface="Times New Roman" pitchFamily="18" charset="0"/>
              </a:rPr>
              <a:t>Se corta a lo largo de su estructura fibrosa precisa, dando señales visibles y audibles de su estabilidad.</a:t>
            </a:r>
            <a:endParaRPr lang="es-CL" sz="2200" dirty="0" smtClean="0">
              <a:latin typeface="Times New Roman" pitchFamily="18" charset="0"/>
              <a:cs typeface="Times New Roman" pitchFamily="18" charset="0"/>
            </a:endParaRPr>
          </a:p>
          <a:p>
            <a:pPr lvl="0"/>
            <a:r>
              <a:rPr lang="es-ES" sz="2200" dirty="0" smtClean="0">
                <a:latin typeface="Times New Roman" pitchFamily="18" charset="0"/>
                <a:cs typeface="Times New Roman" pitchFamily="18" charset="0"/>
              </a:rPr>
              <a:t>Las piezas recuperadas pueden usarse para nuevas Aplicaciones Especificas.</a:t>
            </a:r>
            <a:endParaRPr lang="es-CL" sz="2200" dirty="0" smtClean="0">
              <a:latin typeface="Times New Roman" pitchFamily="18" charset="0"/>
              <a:cs typeface="Times New Roman" pitchFamily="18" charset="0"/>
            </a:endParaRPr>
          </a:p>
          <a:p>
            <a:pPr>
              <a:buFont typeface="Wingdings" pitchFamily="2" charset="2"/>
              <a:buChar char="Ø"/>
            </a:pPr>
            <a:r>
              <a:rPr lang="es-ES" sz="2200" dirty="0" smtClean="0">
                <a:solidFill>
                  <a:srgbClr val="FF0000"/>
                </a:solidFill>
                <a:latin typeface="Times New Roman" pitchFamily="18" charset="0"/>
                <a:cs typeface="Times New Roman" pitchFamily="18" charset="0"/>
              </a:rPr>
              <a:t> DESVENTAJAS.</a:t>
            </a:r>
            <a:endParaRPr lang="es-CL" sz="2200" dirty="0" smtClean="0">
              <a:solidFill>
                <a:srgbClr val="FF0000"/>
              </a:solidFill>
              <a:latin typeface="Times New Roman" pitchFamily="18" charset="0"/>
              <a:cs typeface="Times New Roman" pitchFamily="18" charset="0"/>
            </a:endParaRPr>
          </a:p>
          <a:p>
            <a:pPr lvl="0"/>
            <a:r>
              <a:rPr lang="es-ES" sz="2200" dirty="0" smtClean="0">
                <a:latin typeface="Times New Roman" pitchFamily="18" charset="0"/>
                <a:cs typeface="Times New Roman" pitchFamily="18" charset="0"/>
              </a:rPr>
              <a:t>Su resistencia mecánica (flexión, pandeo, tensión, compresión y cizalle) dependen de las estructuras fibrosas y defectos naturales inherentes.</a:t>
            </a:r>
            <a:endParaRPr lang="es-CL" sz="2200" dirty="0" smtClean="0">
              <a:latin typeface="Times New Roman" pitchFamily="18" charset="0"/>
              <a:cs typeface="Times New Roman" pitchFamily="18" charset="0"/>
            </a:endParaRPr>
          </a:p>
          <a:p>
            <a:pPr lvl="0"/>
            <a:r>
              <a:rPr lang="es-ES" sz="2200" dirty="0" smtClean="0">
                <a:latin typeface="Times New Roman" pitchFamily="18" charset="0"/>
                <a:cs typeface="Times New Roman" pitchFamily="18" charset="0"/>
              </a:rPr>
              <a:t>Su resistencia está muy condicionada  a la humedad que posea.</a:t>
            </a:r>
            <a:endParaRPr lang="es-CL" sz="2200" dirty="0" smtClean="0">
              <a:latin typeface="Times New Roman" pitchFamily="18" charset="0"/>
              <a:cs typeface="Times New Roman" pitchFamily="18" charset="0"/>
            </a:endParaRPr>
          </a:p>
          <a:p>
            <a:pPr lvl="0"/>
            <a:r>
              <a:rPr lang="es-ES" sz="2200" dirty="0" smtClean="0">
                <a:latin typeface="Times New Roman" pitchFamily="18" charset="0"/>
                <a:cs typeface="Times New Roman" pitchFamily="18" charset="0"/>
              </a:rPr>
              <a:t>Es fácilmente degradable por organismos parasitarios como hongos y/o insectos.   Es Combustible</a:t>
            </a:r>
            <a:endParaRPr lang="es-CL" sz="2200" dirty="0" smtClean="0">
              <a:latin typeface="Times New Roman" pitchFamily="18" charset="0"/>
              <a:cs typeface="Times New Roman" pitchFamily="18" charset="0"/>
            </a:endParaRPr>
          </a:p>
          <a:p>
            <a:endParaRPr lang="es-CL" sz="2400"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MADERA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472608"/>
          </a:xfrm>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endParaRPr lang="es-ES" sz="3800" dirty="0" smtClean="0">
              <a:latin typeface="Times New Roman" pitchFamily="18" charset="0"/>
              <a:cs typeface="Times New Roman" pitchFamily="18" charset="0"/>
            </a:endParaRPr>
          </a:p>
          <a:p>
            <a:pPr algn="just"/>
            <a:r>
              <a:rPr lang="es-ES" sz="3800" dirty="0" smtClean="0">
                <a:latin typeface="Times New Roman" pitchFamily="18" charset="0"/>
                <a:cs typeface="Times New Roman" pitchFamily="18" charset="0"/>
              </a:rPr>
              <a:t>La automatización y estandarización en las labores de fortificación, el cuidado con el Medio Ambiente el manejo de los recursos forestales y finalmente su precio son sin lugar a dudas los factores que harán disminuir aun más su aplicación. Actualmente la madera es muy poco el uso que tiene, sin embargo se usa en sitios muy particulares como por ejemplo, en la preparación de hundimiento moneos,  en castillos de madera, en recuperación de algunas aéreas hundidas, cerro hundido.</a:t>
            </a:r>
            <a:endParaRPr lang="es-CL" sz="3800" dirty="0" smtClean="0">
              <a:latin typeface="Times New Roman" pitchFamily="18" charset="0"/>
              <a:cs typeface="Times New Roman" pitchFamily="18" charset="0"/>
            </a:endParaRPr>
          </a:p>
          <a:p>
            <a:pPr algn="just">
              <a:buNone/>
            </a:pPr>
            <a:r>
              <a:rPr lang="es-ES" sz="3800" dirty="0" smtClean="0">
                <a:latin typeface="Times New Roman" pitchFamily="18" charset="0"/>
                <a:cs typeface="Times New Roman" pitchFamily="18" charset="0"/>
              </a:rPr>
              <a:t> </a:t>
            </a:r>
            <a:endParaRPr lang="es-CL" sz="3800"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MADERA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4929411"/>
          </a:xfrm>
        </p:spPr>
        <p:style>
          <a:lnRef idx="2">
            <a:schemeClr val="accent3"/>
          </a:lnRef>
          <a:fillRef idx="1">
            <a:schemeClr val="lt1"/>
          </a:fillRef>
          <a:effectRef idx="0">
            <a:schemeClr val="accent3"/>
          </a:effectRef>
          <a:fontRef idx="minor">
            <a:schemeClr val="dk1"/>
          </a:fontRef>
        </p:style>
        <p:txBody>
          <a:bodyPr>
            <a:normAutofit lnSpcReduction="10000"/>
          </a:bodyPr>
          <a:lstStyle/>
          <a:p>
            <a:pPr algn="just">
              <a:buNone/>
            </a:pPr>
            <a:r>
              <a:rPr lang="es-ES" dirty="0" smtClean="0">
                <a:solidFill>
                  <a:srgbClr val="FF0000"/>
                </a:solidFill>
                <a:latin typeface="Times New Roman" pitchFamily="18" charset="0"/>
                <a:cs typeface="Times New Roman" pitchFamily="18" charset="0"/>
              </a:rPr>
              <a:t>    MARCOS DE MADERA.</a:t>
            </a:r>
            <a:endParaRPr lang="es-CL" dirty="0" smtClean="0">
              <a:solidFill>
                <a:srgbClr val="FF0000"/>
              </a:solidFill>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La madera que corrientemente es usada es el eucaliptus, debido a su gran resistencia y elasticidad, que al recibir fuertes presiones no se quiebran bruscamente , lo que es importante para hacer el cambio de algunas piezas o usar otros elementos.</a:t>
            </a:r>
            <a:endParaRPr lang="es-CL" dirty="0" smtClean="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Las secciones que se recomiendan usar no van más allá de 3,50 x 3,50 m lo que equivale a un área de 12,25 m².</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MADERA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400600"/>
          </a:xfrm>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buNone/>
            </a:pPr>
            <a:r>
              <a:rPr lang="es-ES" dirty="0" smtClean="0"/>
              <a:t> </a:t>
            </a:r>
            <a:endParaRPr lang="es-CL" dirty="0" smtClean="0"/>
          </a:p>
          <a:p>
            <a:pPr algn="just">
              <a:buNone/>
            </a:pPr>
            <a:r>
              <a:rPr lang="es-ES" dirty="0" smtClean="0">
                <a:latin typeface="Times New Roman" pitchFamily="18" charset="0"/>
                <a:cs typeface="Times New Roman" pitchFamily="18" charset="0"/>
              </a:rPr>
              <a:t>    Un marco de madera está constituido por:</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 Una viga</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 Dos Pie Derecho o postes.</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Revestimiento  con madera en la parte superior de la viga, (“Tendido”) de tal forma que quede apretada al cerro (Techo)</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Revestimiento con madera por ambas cajas, (Tabique) los espacios que quedan entre la madera y la caja del cerro se deben rellenar con material estéril.</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Tirantes de madera de sostenimiento entre marcos.</a:t>
            </a:r>
            <a:endParaRPr lang="es-CL" dirty="0" smtClean="0">
              <a:latin typeface="Times New Roman" pitchFamily="18" charset="0"/>
              <a:cs typeface="Times New Roman" pitchFamily="18" charset="0"/>
            </a:endParaRPr>
          </a:p>
          <a:p>
            <a:pPr>
              <a:buNone/>
            </a:pPr>
            <a:endParaRPr lang="es-CL" dirty="0" smtClean="0"/>
          </a:p>
          <a:p>
            <a:endParaRPr lang="es-CL"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Victor\Pictures\OBJ4369755_1--644x362.jpg"/>
          <p:cNvPicPr>
            <a:picLocks noGrp="1" noChangeAspect="1" noChangeArrowheads="1"/>
          </p:cNvPicPr>
          <p:nvPr>
            <p:ph idx="1"/>
          </p:nvPr>
        </p:nvPicPr>
        <p:blipFill>
          <a:blip r:embed="rId2" cstate="print"/>
          <a:srcRect/>
          <a:stretch>
            <a:fillRect/>
          </a:stretch>
        </p:blipFill>
        <p:spPr bwMode="auto">
          <a:xfrm>
            <a:off x="1" y="1916832"/>
            <a:ext cx="9144000" cy="4941168"/>
          </a:xfrm>
          <a:prstGeom prst="rect">
            <a:avLst/>
          </a:prstGeom>
        </p:spPr>
        <p:style>
          <a:lnRef idx="2">
            <a:schemeClr val="accent4"/>
          </a:lnRef>
          <a:fillRef idx="1">
            <a:schemeClr val="lt1"/>
          </a:fillRef>
          <a:effectRef idx="0">
            <a:schemeClr val="accent4"/>
          </a:effectRef>
          <a:fontRef idx="minor">
            <a:schemeClr val="dk1"/>
          </a:fontRef>
        </p:style>
      </p:pic>
      <p:sp>
        <p:nvSpPr>
          <p:cNvPr id="3" name="2 CuadroTexto"/>
          <p:cNvSpPr txBox="1"/>
          <p:nvPr/>
        </p:nvSpPr>
        <p:spPr>
          <a:xfrm>
            <a:off x="467544" y="332656"/>
            <a:ext cx="7056784" cy="461665"/>
          </a:xfrm>
          <a:prstGeom prst="rect">
            <a:avLst/>
          </a:prstGeom>
          <a:noFill/>
        </p:spPr>
        <p:txBody>
          <a:bodyPr wrap="square" rtlCol="0">
            <a:spAutoFit/>
          </a:bodyPr>
          <a:lstStyle/>
          <a:p>
            <a:r>
              <a:rPr lang="es-CL" sz="2400" b="1" dirty="0" smtClean="0">
                <a:solidFill>
                  <a:schemeClr val="bg1"/>
                </a:solidFill>
                <a:latin typeface="Times New Roman" pitchFamily="18" charset="0"/>
                <a:cs typeface="Times New Roman" pitchFamily="18" charset="0"/>
              </a:rPr>
              <a:t>Marco de acero: Sistema Flexible (Marco Deslizante)</a:t>
            </a:r>
            <a:endParaRPr lang="es-CL" sz="2400" b="1" dirty="0">
              <a:solidFill>
                <a:schemeClr val="bg1"/>
              </a:solidFill>
              <a:latin typeface="Times New Roman" pitchFamily="18" charset="0"/>
              <a:cs typeface="Times New Roman" pitchFamily="18" charset="0"/>
            </a:endParaRPr>
          </a:p>
        </p:txBody>
      </p:sp>
      <p:cxnSp>
        <p:nvCxnSpPr>
          <p:cNvPr id="5" name="4 Conector recto de flecha"/>
          <p:cNvCxnSpPr/>
          <p:nvPr/>
        </p:nvCxnSpPr>
        <p:spPr>
          <a:xfrm flipH="1">
            <a:off x="4644008" y="2852936"/>
            <a:ext cx="936104" cy="7920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 name="1 CuadroTexto"/>
          <p:cNvSpPr txBox="1"/>
          <p:nvPr/>
        </p:nvSpPr>
        <p:spPr>
          <a:xfrm>
            <a:off x="0" y="0"/>
            <a:ext cx="9144000" cy="1938992"/>
          </a:xfrm>
          <a:prstGeom prst="rect">
            <a:avLst/>
          </a:prstGeom>
          <a:noFill/>
        </p:spPr>
        <p:txBody>
          <a:bodyPr wrap="square" rtlCol="0">
            <a:spAutoFit/>
          </a:bodyPr>
          <a:lstStyle/>
          <a:p>
            <a:pPr algn="just">
              <a:buNone/>
            </a:pPr>
            <a:r>
              <a:rPr lang="es-CL" sz="2400" dirty="0">
                <a:latin typeface="Times New Roman" pitchFamily="18" charset="0"/>
                <a:cs typeface="Times New Roman" pitchFamily="18" charset="0"/>
              </a:rPr>
              <a:t>2.-</a:t>
            </a:r>
            <a:r>
              <a:rPr lang="es-ES" sz="2400" dirty="0">
                <a:latin typeface="Times New Roman" pitchFamily="18" charset="0"/>
                <a:cs typeface="Times New Roman" pitchFamily="18" charset="0"/>
              </a:rPr>
              <a:t> Fortificación Flexible: Son fortificaciones que permiten deformaciones de la roca con lo que se alivian los esfuerzos y al deformarse mejoran sus propiedades resistentes. Son la mayoría de las fortificaciones modernas tales como: marcos deslizantes, cintas, y la mayor parte de pernos de anclaje y cables</a:t>
            </a:r>
            <a:r>
              <a:rPr lang="es-ES" dirty="0">
                <a:latin typeface="Times New Roman" pitchFamily="18" charset="0"/>
                <a:cs typeface="Times New Roman" pitchFamily="18" charset="0"/>
              </a:rPr>
              <a:t>.</a:t>
            </a:r>
          </a:p>
        </p:txBody>
      </p:sp>
      <p:pic>
        <p:nvPicPr>
          <p:cNvPr id="6" name="Picture 2"/>
          <p:cNvPicPr>
            <a:picLocks noChangeAspect="1" noChangeArrowheads="1"/>
          </p:cNvPicPr>
          <p:nvPr/>
        </p:nvPicPr>
        <p:blipFill>
          <a:blip r:embed="rId3" cstate="print"/>
          <a:srcRect/>
          <a:stretch>
            <a:fillRect/>
          </a:stretch>
        </p:blipFill>
        <p:spPr bwMode="auto">
          <a:xfrm>
            <a:off x="3131840" y="4581128"/>
            <a:ext cx="4276566" cy="2276872"/>
          </a:xfrm>
          <a:prstGeom prst="rect">
            <a:avLst/>
          </a:prstGeom>
          <a:ln w="25400" cap="flat" cmpd="sng" algn="ctr">
            <a:solidFill>
              <a:schemeClr val="accent2"/>
            </a:solidFill>
            <a:prstDash val="solid"/>
            <a:headEnd/>
            <a:tailEnd/>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410567752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MADERA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4929411"/>
          </a:xfrm>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pPr lvl="0" algn="just"/>
            <a:r>
              <a:rPr lang="es-ES" dirty="0" smtClean="0">
                <a:latin typeface="Times New Roman" pitchFamily="18" charset="0"/>
                <a:cs typeface="Times New Roman" pitchFamily="18" charset="0"/>
              </a:rPr>
              <a:t>Tendido: Tejido de madera menuda (cantoneras) que se hace sobre la viga con el propósito de tomar el techo rocoso y evitar la caída de roca.</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Tabique: Protección de madera confeccionada entre los pies derechos y l pared rocosa de la galería con el objeto de evitar caída de roca sin control.</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Tenten: Poste o pie derecho, provisorio que se instala con el objeto de asegura transitoriamente una viga, también esta operación se puede realizar en forma con un tipo de gato de levante.</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Chimenal: Hoyo hecho en el piso para instalar los pies derechos que forman parte de un marco de fortificación.</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MADERA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3"/>
          </a:lnRef>
          <a:fillRef idx="1">
            <a:schemeClr val="lt1"/>
          </a:fillRef>
          <a:effectRef idx="0">
            <a:schemeClr val="accent3"/>
          </a:effectRef>
          <a:fontRef idx="minor">
            <a:schemeClr val="dk1"/>
          </a:fontRef>
        </p:style>
        <p:txBody>
          <a:bodyPr/>
          <a:lstStyle/>
          <a:p>
            <a:endParaRPr lang="es-ES" sz="2800"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Los pies derechos en su instalación no  deben ser  verticales, sino que deben quedar con un ángulo de inclinación de 12°, este ángulo de inclinación o de cierre que se da a los pies derecho o postes es hacia la caja del cerro en la parte inferior y permite lograr un apriete de los postes al actuar los empujes laterales del terreno.</a:t>
            </a:r>
            <a:r>
              <a:rPr lang="es-CL" dirty="0" smtClean="0">
                <a:latin typeface="Times New Roman" pitchFamily="18" charset="0"/>
                <a:cs typeface="Times New Roman" pitchFamily="18" charset="0"/>
              </a:rPr>
              <a:t> </a:t>
            </a:r>
          </a:p>
          <a:p>
            <a:endParaRPr lang="es-CL"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normAutofit/>
          </a:bodyPr>
          <a:lstStyle/>
          <a:p>
            <a:r>
              <a:rPr lang="es-CL" sz="3600" dirty="0" smtClean="0">
                <a:solidFill>
                  <a:srgbClr val="FF0000"/>
                </a:solidFill>
                <a:latin typeface="Times New Roman" pitchFamily="18" charset="0"/>
                <a:cs typeface="Times New Roman" pitchFamily="18" charset="0"/>
              </a:rPr>
              <a:t>MONEAR (Sostener)</a:t>
            </a:r>
            <a:endParaRPr lang="es-CL" sz="36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5400600"/>
          </a:xfrm>
        </p:spPr>
        <p:style>
          <a:lnRef idx="2">
            <a:schemeClr val="accent3"/>
          </a:lnRef>
          <a:fillRef idx="1">
            <a:schemeClr val="lt1"/>
          </a:fillRef>
          <a:effectRef idx="0">
            <a:schemeClr val="accent3"/>
          </a:effectRef>
          <a:fontRef idx="minor">
            <a:schemeClr val="dk1"/>
          </a:fontRef>
        </p:style>
        <p:txBody>
          <a:bodyPr>
            <a:normAutofit fontScale="77500" lnSpcReduction="20000"/>
          </a:bodyPr>
          <a:lstStyle/>
          <a:p>
            <a:pPr algn="just"/>
            <a:r>
              <a:rPr lang="es-ES" sz="3600" dirty="0" smtClean="0">
                <a:latin typeface="Times New Roman" pitchFamily="18" charset="0"/>
                <a:cs typeface="Times New Roman" pitchFamily="18" charset="0"/>
              </a:rPr>
              <a:t>En las minas que se explotan con sistemas de hundimiento, block caving, panel caving, sublevel, en minas de carbón, calizas, etc. Se utiliza el mono como fortificación preliminar (provisoria), depende de la mina, es el objetivo de sustentación mono. Por ejemplo.</a:t>
            </a:r>
            <a:endParaRPr lang="es-CL" sz="3600" dirty="0" smtClean="0">
              <a:latin typeface="Times New Roman" pitchFamily="18" charset="0"/>
              <a:cs typeface="Times New Roman" pitchFamily="18" charset="0"/>
            </a:endParaRPr>
          </a:p>
          <a:p>
            <a:pPr lvl="0" algn="just"/>
            <a:r>
              <a:rPr lang="es-ES" sz="3600" dirty="0" smtClean="0">
                <a:latin typeface="Times New Roman" pitchFamily="18" charset="0"/>
                <a:cs typeface="Times New Roman" pitchFamily="18" charset="0"/>
              </a:rPr>
              <a:t> En una mina que está hundiendo por el sistema de bloques o paneles, los monos de madera de rollizos que se utilizan en Hundimiento son exclusivamente para sustentar las viseras que se producen entre la zona hundida y las galerías por hundir.</a:t>
            </a:r>
            <a:endParaRPr lang="es-CL" sz="3600" dirty="0" smtClean="0">
              <a:latin typeface="Times New Roman" pitchFamily="18" charset="0"/>
              <a:cs typeface="Times New Roman" pitchFamily="18" charset="0"/>
            </a:endParaRPr>
          </a:p>
          <a:p>
            <a:pPr lvl="0" algn="just"/>
            <a:r>
              <a:rPr lang="es-ES" sz="3600" dirty="0" smtClean="0">
                <a:latin typeface="Times New Roman" pitchFamily="18" charset="0"/>
                <a:cs typeface="Times New Roman" pitchFamily="18" charset="0"/>
              </a:rPr>
              <a:t>En terreno que esta enmaderado y hay que restituir algunas piezas.</a:t>
            </a:r>
            <a:endParaRPr lang="es-CL" sz="3600" dirty="0" smtClean="0">
              <a:latin typeface="Times New Roman" pitchFamily="18" charset="0"/>
              <a:cs typeface="Times New Roman" pitchFamily="18" charset="0"/>
            </a:endParaRPr>
          </a:p>
          <a:p>
            <a:pPr>
              <a:buNone/>
            </a:pPr>
            <a:r>
              <a:rPr lang="es-ES" sz="3600" dirty="0" smtClean="0"/>
              <a:t> </a:t>
            </a:r>
            <a:endParaRPr lang="es-CL" sz="3600" dirty="0" smtClean="0"/>
          </a:p>
          <a:p>
            <a:endParaRPr lang="es-CL"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MADERA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4857403"/>
          </a:xfrm>
        </p:spPr>
        <p:style>
          <a:lnRef idx="2">
            <a:schemeClr val="accent3"/>
          </a:lnRef>
          <a:fillRef idx="1">
            <a:schemeClr val="lt1"/>
          </a:fillRef>
          <a:effectRef idx="0">
            <a:schemeClr val="accent3"/>
          </a:effectRef>
          <a:fontRef idx="minor">
            <a:schemeClr val="dk1"/>
          </a:fontRef>
        </p:style>
        <p:txBody>
          <a:bodyPr>
            <a:normAutofit/>
          </a:bodyPr>
          <a:lstStyle/>
          <a:p>
            <a:pPr algn="just">
              <a:buNone/>
            </a:pPr>
            <a:r>
              <a:rPr lang="es-ES" dirty="0" smtClean="0">
                <a:solidFill>
                  <a:srgbClr val="FF0000"/>
                </a:solidFill>
                <a:latin typeface="Times New Roman" pitchFamily="18" charset="0"/>
                <a:cs typeface="Times New Roman" pitchFamily="18" charset="0"/>
              </a:rPr>
              <a:t>    </a:t>
            </a:r>
            <a:r>
              <a:rPr lang="es-ES" sz="3600" dirty="0" smtClean="0">
                <a:solidFill>
                  <a:srgbClr val="FF0000"/>
                </a:solidFill>
                <a:latin typeface="Times New Roman" pitchFamily="18" charset="0"/>
                <a:cs typeface="Times New Roman" pitchFamily="18" charset="0"/>
              </a:rPr>
              <a:t>CASTILLOS DE MADERA.</a:t>
            </a:r>
            <a:endParaRPr lang="es-CL" sz="3600" dirty="0" smtClean="0">
              <a:solidFill>
                <a:srgbClr val="FF0000"/>
              </a:solidFill>
              <a:latin typeface="Times New Roman" pitchFamily="18" charset="0"/>
              <a:cs typeface="Times New Roman" pitchFamily="18" charset="0"/>
            </a:endParaRPr>
          </a:p>
          <a:p>
            <a:pPr algn="just"/>
            <a:r>
              <a:rPr lang="es-ES" sz="3600" dirty="0" smtClean="0">
                <a:latin typeface="Times New Roman" pitchFamily="18" charset="0"/>
                <a:cs typeface="Times New Roman" pitchFamily="18" charset="0"/>
              </a:rPr>
              <a:t>Es otra aplicación que tiene la madera y sirven para sostenimiento de galerías con mucha abertura (espacio abierto), estos castillos se pueden también rellenar con material estéril lo que les dará mayor resistencia para soportar especialmente las presiones verticales. </a:t>
            </a:r>
            <a:endParaRPr lang="es-CL" sz="3600" dirty="0" smtClean="0">
              <a:latin typeface="Times New Roman" pitchFamily="18" charset="0"/>
              <a:cs typeface="Times New Roman" pitchFamily="18" charset="0"/>
            </a:endParaRPr>
          </a:p>
          <a:p>
            <a:pPr algn="just"/>
            <a:endParaRPr lang="es-CL" sz="3600"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RESUMEN. </a:t>
            </a:r>
            <a:r>
              <a:rPr lang="es-CL" sz="1400" dirty="0" smtClean="0">
                <a:solidFill>
                  <a:srgbClr val="FF0000"/>
                </a:solidFill>
                <a:latin typeface="Times New Roman" pitchFamily="18" charset="0"/>
                <a:cs typeface="Times New Roman" pitchFamily="18" charset="0"/>
              </a:rPr>
              <a:t>Malla 2009.</a:t>
            </a:r>
            <a:endParaRPr lang="es-CL" sz="1400" dirty="0">
              <a:solidFill>
                <a:srgbClr val="FF0000"/>
              </a:solidFill>
              <a:latin typeface="Times New Roman" pitchFamily="18" charset="0"/>
              <a:cs typeface="Times New Roman" pitchFamily="18" charset="0"/>
            </a:endParaRPr>
          </a:p>
        </p:txBody>
      </p:sp>
      <p:sp>
        <p:nvSpPr>
          <p:cNvPr id="4" name="3 Marcador de contenido"/>
          <p:cNvSpPr>
            <a:spLocks noGrp="1"/>
          </p:cNvSpPr>
          <p:nvPr>
            <p:ph idx="1"/>
          </p:nvPr>
        </p:nvSpPr>
        <p:spPr>
          <a:xfrm>
            <a:off x="457200" y="1196752"/>
            <a:ext cx="8229600" cy="4929411"/>
          </a:xfrm>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pPr algn="just">
              <a:buNone/>
            </a:pPr>
            <a:r>
              <a:rPr lang="es-ES" dirty="0" smtClean="0">
                <a:solidFill>
                  <a:srgbClr val="FF0000"/>
                </a:solidFill>
              </a:rPr>
              <a:t>      </a:t>
            </a:r>
            <a:r>
              <a:rPr lang="es-ES" dirty="0" smtClean="0">
                <a:solidFill>
                  <a:srgbClr val="FF0000"/>
                </a:solidFill>
                <a:latin typeface="Times New Roman" pitchFamily="18" charset="0"/>
                <a:cs typeface="Times New Roman" pitchFamily="18" charset="0"/>
              </a:rPr>
              <a:t>RESUMEN.</a:t>
            </a:r>
            <a:endParaRPr lang="es-CL" dirty="0" smtClean="0">
              <a:solidFill>
                <a:srgbClr val="FF0000"/>
              </a:solidFill>
              <a:latin typeface="Times New Roman" pitchFamily="18" charset="0"/>
              <a:cs typeface="Times New Roman" pitchFamily="18" charset="0"/>
            </a:endParaRPr>
          </a:p>
          <a:p>
            <a:pPr algn="just"/>
            <a:r>
              <a:rPr lang="es-ES" dirty="0" smtClean="0"/>
              <a:t> </a:t>
            </a:r>
            <a:r>
              <a:rPr lang="es-ES" dirty="0" smtClean="0">
                <a:latin typeface="Times New Roman" pitchFamily="18" charset="0"/>
                <a:cs typeface="Times New Roman" pitchFamily="18" charset="0"/>
              </a:rPr>
              <a:t>El empleo de maderas en la minería subterránea, estará de acuerdo con el trabajo  que se destinara, y también está directamente relacionada con el recurso económico que dispone la empresa o el particular dueño de la mina.</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En la gran minería la fortificación con madera ha sido sustituida por otras tecnologías más avanzadas y de mayor maniobrabilidad.</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Cuando la fortificación sufre daños, por una sobre presión del macizo. En algunos casos queda totalmente destruida, por lo cual, hay que sustituir todas las piezas destruidas, y en algunos casos los marcos completos.</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s-CL" sz="3200" dirty="0" smtClean="0">
                <a:solidFill>
                  <a:srgbClr val="FF0000"/>
                </a:solidFill>
                <a:latin typeface="Times New Roman" pitchFamily="18" charset="0"/>
                <a:cs typeface="Times New Roman" pitchFamily="18" charset="0"/>
              </a:rPr>
              <a:t>Fortificación con Marcos de Acero.</a:t>
            </a:r>
            <a:br>
              <a:rPr lang="es-CL" sz="3200" dirty="0" smtClean="0">
                <a:solidFill>
                  <a:srgbClr val="FF0000"/>
                </a:solidFill>
                <a:latin typeface="Times New Roman" pitchFamily="18" charset="0"/>
                <a:cs typeface="Times New Roman" pitchFamily="18" charset="0"/>
              </a:rPr>
            </a:br>
            <a:r>
              <a:rPr lang="es-CL" sz="3200" dirty="0" smtClean="0">
                <a:solidFill>
                  <a:srgbClr val="FF0000"/>
                </a:solidFill>
                <a:latin typeface="Times New Roman" pitchFamily="18" charset="0"/>
                <a:cs typeface="Times New Roman" pitchFamily="18" charset="0"/>
              </a:rPr>
              <a:t>Marcos Deslizantes</a:t>
            </a:r>
            <a:endParaRPr lang="es-CL" sz="32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1285860"/>
            <a:ext cx="8208911" cy="52149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ln>
            <a:solidFill>
              <a:schemeClr val="tx1"/>
            </a:solidFill>
          </a:ln>
        </p:spPr>
        <p:txBody>
          <a:bodyPr/>
          <a:lstStyle/>
          <a:p>
            <a:r>
              <a:rPr lang="es-CL" dirty="0" smtClean="0">
                <a:solidFill>
                  <a:srgbClr val="FF0000"/>
                </a:solidFill>
                <a:latin typeface="Times New Roman" panose="02020603050405020304" pitchFamily="18" charset="0"/>
                <a:cs typeface="Times New Roman" panose="02020603050405020304" pitchFamily="18" charset="0"/>
              </a:rPr>
              <a:t>FORTIFICACION CON MARCOS</a:t>
            </a:r>
            <a:endParaRPr lang="es-CL" dirty="0">
              <a:solidFill>
                <a:srgbClr val="FF0000"/>
              </a:solidFill>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ln>
            <a:solidFill>
              <a:schemeClr val="tx1"/>
            </a:solidFill>
          </a:ln>
        </p:spPr>
        <p:txBody>
          <a:bodyPr>
            <a:normAutofit fontScale="92500" lnSpcReduction="20000"/>
          </a:bodyPr>
          <a:lstStyle/>
          <a:p>
            <a:r>
              <a:rPr lang="es-CL" sz="3500" dirty="0" smtClean="0">
                <a:latin typeface="Times New Roman" panose="02020603050405020304" pitchFamily="18" charset="0"/>
                <a:cs typeface="Times New Roman" panose="02020603050405020304" pitchFamily="18" charset="0"/>
              </a:rPr>
              <a:t>Fortificación con arcos de acero. Es uno de los sistemas más utilizados ya que el acero es uno de los elementos que mejor resiste el agresivo ambiente minero, especialmente los relacionados a temperatura, humedad, gases y agua. Además, el acero tiene dos características de gran relevancia en la minería subterránea: es un elemento incombustible y reutilizable. </a:t>
            </a:r>
            <a:r>
              <a:rPr lang="es-CL" dirty="0" smtClean="0"/>
              <a:t/>
            </a:r>
            <a:br>
              <a:rPr lang="es-CL" dirty="0" smtClean="0"/>
            </a:br>
            <a:r>
              <a:rPr lang="es-CL" dirty="0" smtClean="0"/>
              <a:t/>
            </a:r>
            <a:br>
              <a:rPr lang="es-CL" dirty="0" smtClean="0"/>
            </a:br>
            <a:endParaRPr lang="es-CL"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4857403"/>
          </a:xfrm>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pPr algn="just"/>
            <a:r>
              <a:rPr lang="es-ES" dirty="0" smtClean="0">
                <a:latin typeface="Times New Roman" pitchFamily="18" charset="0"/>
                <a:cs typeface="Times New Roman" pitchFamily="18" charset="0"/>
              </a:rPr>
              <a:t>Los marcos metálicos son elementos compuestos por segmentos de viga de acero estructural tipo I o H con placas metálicas soldadas en sus extremos y unidos entre sí con pernos, para adaptarse a la sección del túnel y soportar las presiones ejercidas en el terreno circundante, transmitiendo la carga al perfil metálico por medio de un tupido formado con bloques y cuñas de madera retocadas entre las paredes de la bóveda de la excavación y el marco metálico. </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Los materiales, aceros estructurales, los accesorios y demás elementos que se utilicen en la colocación de marcos metálicos deben cumplir las normas establecida y que se aplican en estos casos.</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24744"/>
            <a:ext cx="8229600" cy="5001419"/>
          </a:xfrm>
        </p:spPr>
        <p:style>
          <a:lnRef idx="2">
            <a:schemeClr val="accent5"/>
          </a:lnRef>
          <a:fillRef idx="1">
            <a:schemeClr val="lt1"/>
          </a:fillRef>
          <a:effectRef idx="0">
            <a:schemeClr val="accent5"/>
          </a:effectRef>
          <a:fontRef idx="minor">
            <a:schemeClr val="dk1"/>
          </a:fontRef>
        </p:style>
        <p:txBody>
          <a:bodyPr>
            <a:normAutofit fontScale="85000" lnSpcReduction="10000"/>
          </a:bodyPr>
          <a:lstStyle/>
          <a:p>
            <a:pPr>
              <a:buNone/>
            </a:pPr>
            <a:r>
              <a:rPr lang="es-ES" dirty="0" smtClean="0"/>
              <a:t> </a:t>
            </a:r>
            <a:endParaRPr lang="es-CL" dirty="0" smtClean="0"/>
          </a:p>
          <a:p>
            <a:pPr algn="just"/>
            <a:r>
              <a:rPr lang="es-ES" dirty="0" smtClean="0">
                <a:latin typeface="Times New Roman" pitchFamily="18" charset="0"/>
                <a:cs typeface="Times New Roman" pitchFamily="18" charset="0"/>
              </a:rPr>
              <a:t>Son estructuras de acero utilizadas como soporte pasivo en excavaciones subterráneas se utiliza para restringir los movimientos del macizo rocoso y se aplica en combinación con concreto proyectado a alta presión (shotcrete).</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Pueden adaptarse a cualquier sección del túnel y están fabricadas de material ligero .Su ventaja con respectos  a las cerchas tradicionales es el hecho que las reticuladas quedan bien embebidas en el shotcrete proyectado debido a su forma se evita la formación de huecos y se facilita la proyección de shotcrete.</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412776"/>
            <a:ext cx="8229600" cy="5112568"/>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algn="just"/>
            <a:r>
              <a:rPr lang="es-ES" sz="3500" dirty="0" smtClean="0">
                <a:latin typeface="Times New Roman" pitchFamily="18" charset="0"/>
                <a:cs typeface="Times New Roman" pitchFamily="18" charset="0"/>
              </a:rPr>
              <a:t>Para la instalación de cualquier tipo de marco debe contarse con personal que tenga experiencia en este trabajo, y se deben de confeccionar los procedimientos de trabajo.</a:t>
            </a:r>
            <a:endParaRPr lang="es-CL" sz="3500" dirty="0" smtClean="0">
              <a:latin typeface="Times New Roman" pitchFamily="18" charset="0"/>
              <a:cs typeface="Times New Roman" pitchFamily="18" charset="0"/>
            </a:endParaRPr>
          </a:p>
          <a:p>
            <a:pPr algn="just">
              <a:buNone/>
            </a:pPr>
            <a:r>
              <a:rPr lang="es-CL" sz="3500" dirty="0" smtClean="0">
                <a:latin typeface="Times New Roman" pitchFamily="18" charset="0"/>
                <a:cs typeface="Times New Roman" pitchFamily="18" charset="0"/>
              </a:rPr>
              <a:t>   </a:t>
            </a:r>
            <a:r>
              <a:rPr lang="es-ES" sz="3500" dirty="0" smtClean="0">
                <a:solidFill>
                  <a:srgbClr val="FF0000"/>
                </a:solidFill>
                <a:latin typeface="Times New Roman" pitchFamily="18" charset="0"/>
                <a:cs typeface="Times New Roman" pitchFamily="18" charset="0"/>
              </a:rPr>
              <a:t>TIPOS DE FORTIFICACION.</a:t>
            </a:r>
            <a:endParaRPr lang="es-CL" sz="3500" dirty="0" smtClean="0">
              <a:solidFill>
                <a:srgbClr val="FF0000"/>
              </a:solidFill>
              <a:latin typeface="Times New Roman" pitchFamily="18" charset="0"/>
              <a:cs typeface="Times New Roman" pitchFamily="18" charset="0"/>
            </a:endParaRPr>
          </a:p>
          <a:p>
            <a:pPr algn="just"/>
            <a:r>
              <a:rPr lang="es-ES" sz="3500" dirty="0" smtClean="0">
                <a:latin typeface="Times New Roman" pitchFamily="18" charset="0"/>
                <a:cs typeface="Times New Roman" pitchFamily="18" charset="0"/>
              </a:rPr>
              <a:t> Existen dos tipos principales de fortificación con marcos de acero.</a:t>
            </a:r>
            <a:endParaRPr lang="es-CL" sz="3500" dirty="0" smtClean="0">
              <a:latin typeface="Times New Roman" pitchFamily="18" charset="0"/>
              <a:cs typeface="Times New Roman" pitchFamily="18" charset="0"/>
            </a:endParaRPr>
          </a:p>
          <a:p>
            <a:pPr lvl="0" algn="just"/>
            <a:r>
              <a:rPr lang="es-ES" sz="3500" dirty="0" smtClean="0">
                <a:latin typeface="Times New Roman" pitchFamily="18" charset="0"/>
                <a:cs typeface="Times New Roman" pitchFamily="18" charset="0"/>
              </a:rPr>
              <a:t>Fortificación Rígida (no cedente).</a:t>
            </a:r>
            <a:endParaRPr lang="es-CL" sz="3500" dirty="0" smtClean="0">
              <a:latin typeface="Times New Roman" pitchFamily="18" charset="0"/>
              <a:cs typeface="Times New Roman" pitchFamily="18" charset="0"/>
            </a:endParaRPr>
          </a:p>
          <a:p>
            <a:pPr lvl="0" algn="just"/>
            <a:r>
              <a:rPr lang="es-ES" sz="3500" dirty="0" smtClean="0">
                <a:latin typeface="Times New Roman" pitchFamily="18" charset="0"/>
                <a:cs typeface="Times New Roman" pitchFamily="18" charset="0"/>
              </a:rPr>
              <a:t>Fortificación Cedente o Deslizante.</a:t>
            </a:r>
            <a:endParaRPr lang="es-CL" sz="3500" dirty="0" smtClean="0">
              <a:latin typeface="Times New Roman" pitchFamily="18" charset="0"/>
              <a:cs typeface="Times New Roman" pitchFamily="18" charset="0"/>
            </a:endParaRPr>
          </a:p>
          <a:p>
            <a:pPr algn="just">
              <a:buNone/>
            </a:pPr>
            <a:r>
              <a:rPr lang="es-ES" sz="3500" dirty="0" smtClean="0">
                <a:latin typeface="Times New Roman" pitchFamily="18" charset="0"/>
                <a:cs typeface="Times New Roman" pitchFamily="18" charset="0"/>
              </a:rPr>
              <a:t> </a:t>
            </a:r>
            <a:endParaRPr lang="es-CL" sz="3500"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0" y="22756"/>
            <a:ext cx="9144000" cy="6835244"/>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600200"/>
            <a:ext cx="8229600" cy="5069160"/>
          </a:xfrm>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pPr algn="just">
              <a:buNone/>
            </a:pPr>
            <a:r>
              <a:rPr lang="es-ES" dirty="0" smtClean="0">
                <a:solidFill>
                  <a:srgbClr val="FF0000"/>
                </a:solidFill>
                <a:latin typeface="Times New Roman" pitchFamily="18" charset="0"/>
                <a:cs typeface="Times New Roman" pitchFamily="18" charset="0"/>
              </a:rPr>
              <a:t>    FORTIFICACIÓN RIGIDA.</a:t>
            </a:r>
            <a:endParaRPr lang="es-CL" dirty="0" smtClean="0">
              <a:solidFill>
                <a:srgbClr val="FF0000"/>
              </a:solidFill>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El objetivo de la fortificación rígida es restablecer el equilibrio de esfuerzos rotos por la excavación, sin que estas presiones deformen el perfil de los elementos soportantes, y es por esto que no es recomendable en terrenos sobre presionados donde los esfuerzos puedan colapsar los segmentos del arco.</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Existe una gran diversidad de formas de arcos, tamaños, pesos, etc. Tradicionalmente el tipo más común está compuesto por tres piezas, un segmento de arco con los dos pies derecho, todas ellas ensambladas y apernadas</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4857403"/>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algn="just">
              <a:buNone/>
            </a:pPr>
            <a:r>
              <a:rPr lang="es-ES" dirty="0" smtClean="0">
                <a:solidFill>
                  <a:srgbClr val="FF0000"/>
                </a:solidFill>
                <a:latin typeface="Times New Roman" pitchFamily="18" charset="0"/>
                <a:cs typeface="Times New Roman" pitchFamily="18" charset="0"/>
              </a:rPr>
              <a:t>    FORTIFICACION CEDENTE O DESLIZANTE</a:t>
            </a:r>
            <a:endParaRPr lang="es-CL" dirty="0" smtClean="0">
              <a:latin typeface="Times New Roman" pitchFamily="18" charset="0"/>
              <a:cs typeface="Times New Roman" pitchFamily="18" charset="0"/>
            </a:endParaRPr>
          </a:p>
          <a:p>
            <a:pPr algn="just">
              <a:buNone/>
            </a:pPr>
            <a:r>
              <a:rPr lang="es-CL"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Este tipo de fortificación tiene la característica de ceder cuando la presión del cerro sobrepasa un cierto valor, evitando la destrucción del perfil.</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La cedencia se produce por el deslizamiento de los perfiles acanalados, los que se encuentran sujetos por abrazaderas en forma de “U”.</a:t>
            </a:r>
            <a:endParaRPr lang="es-CL" dirty="0" smtClean="0">
              <a:latin typeface="Times New Roman" pitchFamily="18" charset="0"/>
              <a:cs typeface="Times New Roman" pitchFamily="18" charset="0"/>
            </a:endParaRPr>
          </a:p>
          <a:p>
            <a:pPr algn="just">
              <a:buNone/>
            </a:pPr>
            <a:r>
              <a:rPr lang="es-ES" dirty="0" smtClean="0">
                <a:latin typeface="Times New Roman" pitchFamily="18" charset="0"/>
                <a:cs typeface="Times New Roman" pitchFamily="18" charset="0"/>
              </a:rPr>
              <a:t>    Esta particularidad de ceder la hace atractiva para muchas aplicaciones mineras, se debe al especial diseño de su perfil denominado TH.</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s-ES" dirty="0" smtClean="0"/>
              <a:t/>
            </a:r>
            <a:br>
              <a:rPr lang="es-ES" dirty="0" smtClean="0"/>
            </a:br>
            <a:r>
              <a:rPr lang="es-ES" sz="3100" dirty="0" smtClean="0">
                <a:solidFill>
                  <a:srgbClr val="FF0000"/>
                </a:solidFill>
                <a:latin typeface="Times New Roman" pitchFamily="18" charset="0"/>
                <a:cs typeface="Times New Roman" pitchFamily="18" charset="0"/>
              </a:rPr>
              <a:t>FORTIFICACION CON MARCOS METALICOS.</a:t>
            </a:r>
            <a:r>
              <a:rPr lang="es-CL" sz="3600" dirty="0" smtClean="0"/>
              <a:t/>
            </a:r>
            <a:br>
              <a:rPr lang="es-CL" sz="3600" dirty="0" smtClean="0"/>
            </a:br>
            <a:endParaRPr lang="es-CL" sz="3600" dirty="0"/>
          </a:p>
        </p:txBody>
      </p:sp>
      <p:pic>
        <p:nvPicPr>
          <p:cNvPr id="4" name="3 Marcador de contenido" descr="http://www.miningrock.cl/img/nuevas_fotos3107/marcos_metalicos3.jpg"/>
          <p:cNvPicPr>
            <a:picLocks noGrp="1"/>
          </p:cNvPicPr>
          <p:nvPr>
            <p:ph idx="1"/>
          </p:nvPr>
        </p:nvPicPr>
        <p:blipFill>
          <a:blip r:embed="rId2" cstate="print"/>
          <a:srcRect/>
          <a:stretch>
            <a:fillRect/>
          </a:stretch>
        </p:blipFill>
        <p:spPr bwMode="auto">
          <a:xfrm>
            <a:off x="500034" y="1357298"/>
            <a:ext cx="8215370" cy="4952022"/>
          </a:xfrm>
          <a:prstGeom prst="rect">
            <a:avLst/>
          </a:prstGeom>
          <a:ln>
            <a:headEnd/>
            <a:tailEnd/>
          </a:ln>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pic>
        <p:nvPicPr>
          <p:cNvPr id="4" name="3 Marcador de contenido" descr="http://www.miningrock.cl/img/productos/marcos_metalicos2.jpg"/>
          <p:cNvPicPr>
            <a:picLocks noGrp="1"/>
          </p:cNvPicPr>
          <p:nvPr>
            <p:ph idx="1"/>
          </p:nvPr>
        </p:nvPicPr>
        <p:blipFill>
          <a:blip r:embed="rId2" cstate="print"/>
          <a:srcRect/>
          <a:stretch>
            <a:fillRect/>
          </a:stretch>
        </p:blipFill>
        <p:spPr bwMode="auto">
          <a:xfrm>
            <a:off x="467544" y="1268760"/>
            <a:ext cx="8280920" cy="5112568"/>
          </a:xfrm>
          <a:prstGeom prst="rect">
            <a:avLst/>
          </a:prstGeom>
          <a:ln>
            <a:headEnd/>
            <a:tailEnd/>
          </a:ln>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pic>
        <p:nvPicPr>
          <p:cNvPr id="4" name="3 Marcador de contenido" descr="http://www.miningrock.cl/img/productos/marcos_metalicos1.jpg"/>
          <p:cNvPicPr>
            <a:picLocks noGrp="1"/>
          </p:cNvPicPr>
          <p:nvPr>
            <p:ph idx="1"/>
          </p:nvPr>
        </p:nvPicPr>
        <p:blipFill>
          <a:blip r:embed="rId2" cstate="print"/>
          <a:srcRect/>
          <a:stretch>
            <a:fillRect/>
          </a:stretch>
        </p:blipFill>
        <p:spPr bwMode="auto">
          <a:xfrm>
            <a:off x="467544" y="1268760"/>
            <a:ext cx="8208912" cy="5112568"/>
          </a:xfrm>
          <a:prstGeom prst="rect">
            <a:avLst/>
          </a:prstGeom>
          <a:ln>
            <a:headEnd/>
            <a:tailEnd/>
          </a:ln>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4857403"/>
          </a:xfrm>
        </p:spPr>
        <p:style>
          <a:lnRef idx="2">
            <a:schemeClr val="accent5"/>
          </a:lnRef>
          <a:fillRef idx="1">
            <a:schemeClr val="lt1"/>
          </a:fillRef>
          <a:effectRef idx="0">
            <a:schemeClr val="accent5"/>
          </a:effectRef>
          <a:fontRef idx="minor">
            <a:schemeClr val="dk1"/>
          </a:fontRef>
        </p:style>
        <p:txBody>
          <a:bodyPr>
            <a:normAutofit fontScale="92500"/>
          </a:bodyPr>
          <a:lstStyle/>
          <a:p>
            <a:pPr algn="just"/>
            <a:r>
              <a:rPr lang="es-ES" dirty="0" smtClean="0">
                <a:latin typeface="Times New Roman" pitchFamily="18" charset="0"/>
                <a:cs typeface="Times New Roman" pitchFamily="18" charset="0"/>
              </a:rPr>
              <a:t>Estos marcos pueden ser utilizados en cualquier tipo de calidad de roca, es utilizado</a:t>
            </a:r>
            <a:r>
              <a:rPr lang="es-CL"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en rocas muy fracturadas, y también en sectores de gran presión interna dentro del macizo.</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 Estos marcos cumplen la función de darle continuidad a la transmisión de cargas, éstas y los momentos se transmiten de una pieza a otra, y se deben usar arriostramientos para que el trabajo de todos los marcos actúen como un solo elemento.</a:t>
            </a:r>
            <a:endParaRPr lang="es-CL" dirty="0" smtClean="0">
              <a:latin typeface="Times New Roman" pitchFamily="18" charset="0"/>
              <a:cs typeface="Times New Roman" pitchFamily="18" charset="0"/>
            </a:endParaRPr>
          </a:p>
          <a:p>
            <a:pPr algn="just"/>
            <a:endParaRPr lang="es-CL"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08912" cy="1052736"/>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4929411"/>
          </a:xfrm>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pPr algn="just"/>
            <a:r>
              <a:rPr lang="es-ES" sz="3600" dirty="0" smtClean="0">
                <a:solidFill>
                  <a:srgbClr val="FF0000"/>
                </a:solidFill>
                <a:latin typeface="Times New Roman" pitchFamily="18" charset="0"/>
                <a:cs typeface="Times New Roman" pitchFamily="18" charset="0"/>
              </a:rPr>
              <a:t>Ventajas.</a:t>
            </a:r>
            <a:endParaRPr lang="es-CL" sz="3600" dirty="0" smtClean="0">
              <a:solidFill>
                <a:srgbClr val="FF0000"/>
              </a:solidFill>
              <a:latin typeface="Times New Roman" pitchFamily="18" charset="0"/>
              <a:cs typeface="Times New Roman" pitchFamily="18" charset="0"/>
            </a:endParaRPr>
          </a:p>
          <a:p>
            <a:pPr lvl="0" algn="just"/>
            <a:r>
              <a:rPr lang="es-ES" sz="3600" dirty="0" smtClean="0">
                <a:latin typeface="Times New Roman" pitchFamily="18" charset="0"/>
                <a:cs typeface="Times New Roman" pitchFamily="18" charset="0"/>
              </a:rPr>
              <a:t>Tiene una resistencia mayor a todos los esfuerzos, tanto transversal como longitudinal. </a:t>
            </a:r>
            <a:endParaRPr lang="es-CL" sz="3600" dirty="0" smtClean="0">
              <a:latin typeface="Times New Roman" pitchFamily="18" charset="0"/>
              <a:cs typeface="Times New Roman" pitchFamily="18" charset="0"/>
            </a:endParaRPr>
          </a:p>
          <a:p>
            <a:pPr lvl="0" algn="just"/>
            <a:r>
              <a:rPr lang="es-ES" sz="3600" dirty="0" smtClean="0">
                <a:latin typeface="Times New Roman" pitchFamily="18" charset="0"/>
                <a:cs typeface="Times New Roman" pitchFamily="18" charset="0"/>
              </a:rPr>
              <a:t>Si no tienen grandes deformaciones pueden ser reutilizables.</a:t>
            </a:r>
            <a:endParaRPr lang="es-CL" sz="3600" dirty="0" smtClean="0">
              <a:latin typeface="Times New Roman" pitchFamily="18" charset="0"/>
              <a:cs typeface="Times New Roman" pitchFamily="18" charset="0"/>
            </a:endParaRPr>
          </a:p>
          <a:p>
            <a:pPr lvl="0" algn="just"/>
            <a:r>
              <a:rPr lang="es-ES" sz="3600" dirty="0" smtClean="0">
                <a:latin typeface="Times New Roman" pitchFamily="18" charset="0"/>
                <a:cs typeface="Times New Roman" pitchFamily="18" charset="0"/>
              </a:rPr>
              <a:t>Alcanzan grandes luces en la excavación de galerías.</a:t>
            </a:r>
            <a:endParaRPr lang="es-CL" sz="3600" dirty="0" smtClean="0">
              <a:latin typeface="Times New Roman" pitchFamily="18" charset="0"/>
              <a:cs typeface="Times New Roman" pitchFamily="18" charset="0"/>
            </a:endParaRPr>
          </a:p>
          <a:p>
            <a:pPr lvl="0" algn="just"/>
            <a:r>
              <a:rPr lang="es-ES" sz="3600" dirty="0" smtClean="0">
                <a:latin typeface="Times New Roman" pitchFamily="18" charset="0"/>
                <a:cs typeface="Times New Roman" pitchFamily="18" charset="0"/>
              </a:rPr>
              <a:t>Se fabrican según necesidades.</a:t>
            </a:r>
            <a:endParaRPr lang="es-CL" sz="3600" dirty="0" smtClean="0">
              <a:latin typeface="Times New Roman" pitchFamily="18" charset="0"/>
              <a:cs typeface="Times New Roman" pitchFamily="18" charset="0"/>
            </a:endParaRPr>
          </a:p>
          <a:p>
            <a:pPr algn="just">
              <a:buNone/>
            </a:pPr>
            <a:r>
              <a:rPr lang="es-ES" sz="3600" dirty="0" smtClean="0">
                <a:latin typeface="Times New Roman" pitchFamily="18" charset="0"/>
                <a:cs typeface="Times New Roman" pitchFamily="18" charset="0"/>
              </a:rPr>
              <a:t> </a:t>
            </a:r>
            <a:endParaRPr lang="es-CL" sz="3600"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778098"/>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pic>
        <p:nvPicPr>
          <p:cNvPr id="4" name="3 Marcador de contenido" descr="http://www.miningrock.cl/img/nuevas_fotos3107/cerchas-reticuladas2.jpg"/>
          <p:cNvPicPr>
            <a:picLocks noGrp="1"/>
          </p:cNvPicPr>
          <p:nvPr>
            <p:ph idx="1"/>
          </p:nvPr>
        </p:nvPicPr>
        <p:blipFill>
          <a:blip r:embed="rId2" cstate="print"/>
          <a:srcRect/>
          <a:stretch>
            <a:fillRect/>
          </a:stretch>
        </p:blipFill>
        <p:spPr bwMode="auto">
          <a:xfrm>
            <a:off x="539552" y="1124744"/>
            <a:ext cx="8136904" cy="5184576"/>
          </a:xfrm>
          <a:prstGeom prst="rect">
            <a:avLst/>
          </a:prstGeom>
          <a:ln>
            <a:headEnd/>
            <a:tailEnd/>
          </a:ln>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1">
            <a:schemeClr val="accent5"/>
          </a:lnRef>
          <a:fillRef idx="2">
            <a:schemeClr val="accent5"/>
          </a:fillRef>
          <a:effectRef idx="1">
            <a:schemeClr val="accent5"/>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 MALLA, MARCO METALICO, SHOTCRETE</a:t>
            </a:r>
            <a:endParaRPr lang="es-CL" sz="28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1412776"/>
            <a:ext cx="8176421" cy="4659430"/>
          </a:xfrm>
          <a:prstGeom prst="rect">
            <a:avLst/>
          </a:prstGeom>
          <a:ln>
            <a:headEnd/>
            <a:tailEnd/>
          </a:ln>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 METALICOS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s-ES" dirty="0" smtClean="0">
                <a:latin typeface="Times New Roman" pitchFamily="18" charset="0"/>
                <a:cs typeface="Times New Roman" pitchFamily="18" charset="0"/>
              </a:rPr>
              <a:t>En la figura de la lamina anterior se puede ver la utilización del Marcos metálico  de cerchas reticuladas, la cual está siendo trabajada con shotcrete lo cual formaran el sostenimiento del túnel  </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ll</a:t>
            </a:r>
            <a:endParaRPr lang="es-CL"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165304"/>
          </a:xfrm>
          <a:prstGeom prst="rect">
            <a:avLst/>
          </a:prstGeom>
          <a:noFill/>
          <a:ln w="9525">
            <a:noFill/>
            <a:miter lim="800000"/>
            <a:headEnd/>
            <a:tailEnd/>
          </a:ln>
        </p:spPr>
      </p:pic>
      <p:sp>
        <p:nvSpPr>
          <p:cNvPr id="8" name="7 CuadroTexto"/>
          <p:cNvSpPr txBox="1"/>
          <p:nvPr/>
        </p:nvSpPr>
        <p:spPr>
          <a:xfrm>
            <a:off x="179512" y="6309320"/>
            <a:ext cx="8712968" cy="461665"/>
          </a:xfrm>
          <a:prstGeom prst="rect">
            <a:avLst/>
          </a:prstGeom>
          <a:noFill/>
        </p:spPr>
        <p:txBody>
          <a:bodyPr wrap="square" rtlCol="0">
            <a:spAutoFit/>
          </a:bodyPr>
          <a:lstStyle/>
          <a:p>
            <a:pPr algn="ctr"/>
            <a:r>
              <a:rPr lang="es-CL" sz="2400" dirty="0" smtClean="0">
                <a:latin typeface="Times New Roman" pitchFamily="18" charset="0"/>
                <a:cs typeface="Times New Roman" pitchFamily="18" charset="0"/>
              </a:rPr>
              <a:t>Fortificación de Caverna: Pernos, cables, malla  y  shotcrete.</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2">
            <a:schemeClr val="accent1"/>
          </a:lnRef>
          <a:fillRef idx="1">
            <a:schemeClr val="lt1"/>
          </a:fillRef>
          <a:effectRef idx="0">
            <a:schemeClr val="accent1"/>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MARCOSMETALICOS</a:t>
            </a:r>
            <a:endParaRPr lang="es-CL" sz="28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539552" y="1484784"/>
            <a:ext cx="8136904" cy="5040560"/>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1">
            <a:schemeClr val="accent5"/>
          </a:lnRef>
          <a:fillRef idx="2">
            <a:schemeClr val="accent5"/>
          </a:fillRef>
          <a:effectRef idx="1">
            <a:schemeClr val="accent5"/>
          </a:effectRef>
          <a:fontRef idx="minor">
            <a:schemeClr val="dk1"/>
          </a:fontRef>
        </p:style>
        <p:txBody>
          <a:bodyPr/>
          <a:lstStyle/>
          <a:p>
            <a:r>
              <a:rPr lang="es-CL" sz="3600" dirty="0" smtClean="0">
                <a:solidFill>
                  <a:srgbClr val="FF0000"/>
                </a:solidFill>
                <a:latin typeface="Times New Roman" pitchFamily="18" charset="0"/>
                <a:cs typeface="Times New Roman" pitchFamily="18" charset="0"/>
              </a:rPr>
              <a:t>Abrazaderas tipo U</a:t>
            </a:r>
            <a:endParaRPr lang="es-CL" sz="36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539552" y="1412776"/>
            <a:ext cx="8136904" cy="4896544"/>
          </a:xfrm>
          <a:prstGeom prst="rect">
            <a:avLst/>
          </a:prstGeom>
          <a:ln>
            <a:headEnd/>
            <a:tailEnd/>
          </a:ln>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52128"/>
          </a:xfrm>
        </p:spPr>
        <p:style>
          <a:lnRef idx="1">
            <a:schemeClr val="accent4"/>
          </a:lnRef>
          <a:fillRef idx="2">
            <a:schemeClr val="accent4"/>
          </a:fillRef>
          <a:effectRef idx="1">
            <a:schemeClr val="accent4"/>
          </a:effectRef>
          <a:fontRef idx="minor">
            <a:schemeClr val="dk1"/>
          </a:fontRef>
        </p:style>
        <p:txBody>
          <a:bodyPr>
            <a:noAutofit/>
          </a:bodyPr>
          <a:lstStyle/>
          <a:p>
            <a:r>
              <a:rPr lang="es-ES" sz="3200" dirty="0" smtClean="0">
                <a:latin typeface="Times New Roman" pitchFamily="18" charset="0"/>
                <a:cs typeface="Times New Roman" pitchFamily="18" charset="0"/>
              </a:rPr>
              <a:t/>
            </a:r>
            <a:br>
              <a:rPr lang="es-ES" sz="3200" dirty="0" smtClean="0">
                <a:latin typeface="Times New Roman" pitchFamily="18" charset="0"/>
                <a:cs typeface="Times New Roman" pitchFamily="18" charset="0"/>
              </a:rPr>
            </a:br>
            <a:r>
              <a:rPr lang="es-ES" sz="2800" dirty="0" smtClean="0">
                <a:solidFill>
                  <a:srgbClr val="FF0000"/>
                </a:solidFill>
                <a:latin typeface="Times New Roman" pitchFamily="18" charset="0"/>
                <a:cs typeface="Times New Roman" pitchFamily="18" charset="0"/>
              </a:rPr>
              <a:t>FORTIFICACION CON HORMIGON ARMADO</a:t>
            </a:r>
            <a:r>
              <a:rPr lang="es-ES" sz="3200" dirty="0" smtClean="0">
                <a:solidFill>
                  <a:srgbClr val="FF0000"/>
                </a:solidFill>
                <a:latin typeface="Times New Roman" pitchFamily="18" charset="0"/>
                <a:cs typeface="Times New Roman" pitchFamily="18" charset="0"/>
              </a:rPr>
              <a:t>.</a:t>
            </a:r>
            <a:r>
              <a:rPr lang="es-CL" sz="3200" dirty="0" smtClean="0">
                <a:latin typeface="Times New Roman" pitchFamily="18" charset="0"/>
                <a:cs typeface="Times New Roman" pitchFamily="18" charset="0"/>
              </a:rPr>
              <a:t/>
            </a:r>
            <a:br>
              <a:rPr lang="es-CL" sz="3200" dirty="0" smtClean="0">
                <a:latin typeface="Times New Roman" pitchFamily="18" charset="0"/>
                <a:cs typeface="Times New Roman" pitchFamily="18" charset="0"/>
              </a:rPr>
            </a:br>
            <a:endParaRPr lang="es-CL" sz="3200" dirty="0"/>
          </a:p>
        </p:txBody>
      </p:sp>
      <p:sp>
        <p:nvSpPr>
          <p:cNvPr id="3" name="2 Marcador de contenido"/>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lnSpcReduction="10000"/>
          </a:bodyPr>
          <a:lstStyle/>
          <a:p>
            <a:pPr algn="just"/>
            <a:r>
              <a:rPr lang="es-ES" dirty="0" smtClean="0">
                <a:latin typeface="Times New Roman" pitchFamily="18" charset="0"/>
                <a:cs typeface="Times New Roman" pitchFamily="18" charset="0"/>
              </a:rPr>
              <a:t>La  principal característica estructural del hormigón es que resiste muy bien los Esfuerzos de Compresión, pero no tiene buen comportamiento frente a otros tipos de esfuerzos, (tracción, flexión, cortante, etc.), por este motivo es habitual usarlo asociado al Acero, recibiendo el nombre de Hormigón Armado, comportándose el conjunto muy favorablemente ante las diversas solicitaciones.</a:t>
            </a:r>
            <a:endParaRPr lang="es-CL" dirty="0" smtClean="0">
              <a:latin typeface="Times New Roman" pitchFamily="18" charset="0"/>
              <a:cs typeface="Times New Roman" pitchFamily="18" charset="0"/>
            </a:endParaRPr>
          </a:p>
          <a:p>
            <a:endParaRPr lang="es-CL" dirty="0" smtClean="0"/>
          </a:p>
          <a:p>
            <a:endParaRPr lang="es-CL"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HORMIGON ARMADO</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fontScale="85000" lnSpcReduction="10000"/>
          </a:bodyPr>
          <a:lstStyle/>
          <a:p>
            <a:pPr algn="just"/>
            <a:r>
              <a:rPr lang="es-ES" dirty="0" smtClean="0">
                <a:latin typeface="Times New Roman" pitchFamily="18" charset="0"/>
                <a:cs typeface="Times New Roman" pitchFamily="18" charset="0"/>
              </a:rPr>
              <a:t>Además para poder modificar algunas de sus características o comportamiento, se pueden añadir aditivos y adiciones, existiendo una gran cantidad de ellos, colorantes, aceleradores, retardadores de fraguado, fluidificantes, impermeabilizantes, fibras, etc.</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La técnica constructiva del hormigón consiste en la utilización de hormigón reforzado con barras o mallas de acero llamadas armaduras. También es posible armarlas con fibras, tales como fibras plásticas, fibras de vidrio, fibras de acero o combinaciones de barras de acero con fibras dependiendo de los requerimientos. </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HORMIGON ARMADO</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4"/>
          </a:lnRef>
          <a:fillRef idx="1">
            <a:schemeClr val="lt1"/>
          </a:fillRef>
          <a:effectRef idx="0">
            <a:schemeClr val="accent4"/>
          </a:effectRef>
          <a:fontRef idx="minor">
            <a:schemeClr val="dk1"/>
          </a:fontRef>
        </p:style>
        <p:txBody>
          <a:bodyPr/>
          <a:lstStyle/>
          <a:p>
            <a:pPr algn="just"/>
            <a:r>
              <a:rPr lang="es-ES" dirty="0" smtClean="0">
                <a:latin typeface="Times New Roman" pitchFamily="18" charset="0"/>
                <a:cs typeface="Times New Roman" pitchFamily="18" charset="0"/>
              </a:rPr>
              <a:t>El hormigón armado es ampliamente usado en la construcción y también en puentes, presas, obras industriales y Túneles.</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Para lo hormigones el cemento que con más frecuencia se utiliza y emplea es el cemento, Portland, por tener características técnicas muy especiales en su composición. </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FORTIFICACION CON HORMIGON ARMADO</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fontScale="85000" lnSpcReduction="20000"/>
          </a:bodyPr>
          <a:lstStyle/>
          <a:p>
            <a:pPr algn="just"/>
            <a:r>
              <a:rPr lang="es-ES" dirty="0" smtClean="0">
                <a:latin typeface="Times New Roman" pitchFamily="18" charset="0"/>
                <a:cs typeface="Times New Roman" pitchFamily="18" charset="0"/>
              </a:rPr>
              <a:t>Hormigones de altas prestaciones.</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En la década de 1960 aparece el hormigón reforzado con fibras, incorporadas en el momento de amasado, dando al hormigón isotropía y aumentando sus cualidades a flexión, tracción, impacto, fisuración, etc. En los años 1970, los aditivos permiten obtener hormigones de alta resistencia, de 120 a más de 200 MPa; la incorporación de monómeros, genera hormigones casi inatacables por los agentes químicos o indestructibles por los ciclos hielo- deshielo, aportando múltiples mejoras en diversas propiedades del hormigón.</a:t>
            </a:r>
            <a:endParaRPr lang="es-CL" dirty="0" smtClean="0">
              <a:latin typeface="Times New Roman" pitchFamily="18" charset="0"/>
              <a:cs typeface="Times New Roman" pitchFamily="18" charset="0"/>
            </a:endParaRPr>
          </a:p>
          <a:p>
            <a:pPr algn="just"/>
            <a:endParaRPr lang="es-CL"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r>
              <a:rPr lang="es-ES" sz="3200" dirty="0" smtClean="0">
                <a:solidFill>
                  <a:srgbClr val="FF0000"/>
                </a:solidFill>
                <a:latin typeface="Times New Roman" pitchFamily="18" charset="0"/>
                <a:cs typeface="Times New Roman" pitchFamily="18" charset="0"/>
              </a:rPr>
              <a:t>CARACTERISTICAS FISICAS DEL HORMIGON</a:t>
            </a:r>
            <a:endParaRPr lang="es-CL" sz="3200" dirty="0">
              <a:solidFill>
                <a:srgbClr val="FF0000"/>
              </a:solidFill>
            </a:endParaRPr>
          </a:p>
        </p:txBody>
      </p:sp>
      <p:sp>
        <p:nvSpPr>
          <p:cNvPr id="3" name="2 Marcador de contenido"/>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lgn="just"/>
            <a:r>
              <a:rPr lang="es-ES" dirty="0" smtClean="0">
                <a:latin typeface="Times New Roman" pitchFamily="18" charset="0"/>
                <a:cs typeface="Times New Roman" pitchFamily="18" charset="0"/>
              </a:rPr>
              <a:t>Las principales características físicas del hormigón, en valores aproximados, son: </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Resistencia a  la compresión: de 150 a 500 kg/cm (15 a 50 MPa) para hormigón ordinario. Existen hormigones especiales de alta resistencia que alcanzan hasta 2.000 kg/cm² (200 MPa).  </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Resistencia a la tracción: proporcionalmente baja, es del orden de undécimo de la resistencia a la compresión y, generalmente, poco significativa en el cálculo global.</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0648"/>
            <a:ext cx="8229600" cy="1143000"/>
          </a:xfrm>
        </p:spPr>
        <p:style>
          <a:lnRef idx="1">
            <a:schemeClr val="accent4"/>
          </a:lnRef>
          <a:fillRef idx="2">
            <a:schemeClr val="accent4"/>
          </a:fillRef>
          <a:effectRef idx="1">
            <a:schemeClr val="accent4"/>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CARACTERISTICAS FISICAS DEL HORMIGON</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fontScale="92500"/>
          </a:bodyPr>
          <a:lstStyle/>
          <a:p>
            <a:pPr lvl="0" algn="just"/>
            <a:r>
              <a:rPr lang="es-ES" dirty="0" smtClean="0">
                <a:latin typeface="Times New Roman" pitchFamily="18" charset="0"/>
                <a:cs typeface="Times New Roman" pitchFamily="18" charset="0"/>
              </a:rPr>
              <a:t>Tiempo de fraguado: dos horas, aproximadamente, variando en función de la temperatura y la humedad del ambiente exterior.</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Tiempo de endurecimiento: progresivo, dependiendo de la temperatura, humedad y otros parámetros.</a:t>
            </a:r>
            <a:endParaRPr lang="es-CL" dirty="0" smtClean="0">
              <a:latin typeface="Times New Roman" pitchFamily="18" charset="0"/>
              <a:cs typeface="Times New Roman" pitchFamily="18" charset="0"/>
            </a:endParaRPr>
          </a:p>
          <a:p>
            <a:pPr lvl="0" algn="just"/>
            <a:r>
              <a:rPr lang="es-ES" dirty="0" smtClean="0">
                <a:latin typeface="Times New Roman" pitchFamily="18" charset="0"/>
                <a:cs typeface="Times New Roman" pitchFamily="18" charset="0"/>
              </a:rPr>
              <a:t>De 24 a 48 horas, adquiere la mitad de la resistencia máxima; en una semana ¾ partes, y en 4 semanas prácticamente la resistencia total.</a:t>
            </a:r>
            <a:endParaRPr lang="es-CL" dirty="0" smtClean="0">
              <a:latin typeface="Times New Roman" pitchFamily="18" charset="0"/>
              <a:cs typeface="Times New Roman" pitchFamily="18" charset="0"/>
            </a:endParaRPr>
          </a:p>
          <a:p>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FABRICACION</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fontScale="77500" lnSpcReduction="20000"/>
          </a:bodyPr>
          <a:lstStyle/>
          <a:p>
            <a:pPr algn="just">
              <a:buNone/>
            </a:pPr>
            <a:r>
              <a:rPr lang="es-ES" dirty="0" smtClean="0">
                <a:solidFill>
                  <a:srgbClr val="FF0000"/>
                </a:solidFill>
                <a:latin typeface="Times New Roman" pitchFamily="18" charset="0"/>
                <a:cs typeface="Times New Roman" pitchFamily="18" charset="0"/>
              </a:rPr>
              <a:t>     FABRICACIÓN </a:t>
            </a:r>
            <a:endParaRPr lang="es-CL" dirty="0" smtClean="0">
              <a:solidFill>
                <a:srgbClr val="FF0000"/>
              </a:solidFill>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Es muy importante conseguir la mezcla óptima en las proporciones precisas de áridos de distintos tamaños, cemento y agua. No hay mezcla óptima que sirva para todos los casos. Para establecer la dosificación adecuada en cada caso se debe tener en cuenta la resistencia mecánica, factores asociados al fabricación y puesta en obra, así como el tipo de ambiente a que será sometido.</a:t>
            </a:r>
            <a:endParaRPr lang="es-CL" dirty="0" smtClean="0">
              <a:latin typeface="Times New Roman" pitchFamily="18" charset="0"/>
              <a:cs typeface="Times New Roman" pitchFamily="18" charset="0"/>
            </a:endParaRPr>
          </a:p>
          <a:p>
            <a:pPr algn="just"/>
            <a:r>
              <a:rPr lang="es-ES" dirty="0" smtClean="0">
                <a:latin typeface="Times New Roman" pitchFamily="18" charset="0"/>
                <a:cs typeface="Times New Roman" pitchFamily="18" charset="0"/>
              </a:rPr>
              <a:t>Hay muchos métodos para dosificar previamente el hormigón, pero son solo orientativos. Las proporciones definitivas de cada uno de los componentes se suelen establecer mediante ensayos de laboratorio, realizando correcciones a lo obtenido en los métodos teóricos.</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COLOCACION DE ARMADURAS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400600"/>
          </a:xfrm>
        </p:spPr>
        <p:style>
          <a:lnRef idx="2">
            <a:schemeClr val="accent4"/>
          </a:lnRef>
          <a:fillRef idx="1">
            <a:schemeClr val="lt1"/>
          </a:fillRef>
          <a:effectRef idx="0">
            <a:schemeClr val="accent4"/>
          </a:effectRef>
          <a:fontRef idx="minor">
            <a:schemeClr val="dk1"/>
          </a:fontRef>
        </p:style>
        <p:txBody>
          <a:bodyPr>
            <a:normAutofit fontScale="32500" lnSpcReduction="20000"/>
          </a:bodyPr>
          <a:lstStyle/>
          <a:p>
            <a:pPr>
              <a:buNone/>
            </a:pPr>
            <a:r>
              <a:rPr lang="es-ES" sz="3800" dirty="0" smtClean="0">
                <a:solidFill>
                  <a:srgbClr val="FF0000"/>
                </a:solidFill>
                <a:latin typeface="Times New Roman" pitchFamily="18" charset="0"/>
                <a:cs typeface="Times New Roman" pitchFamily="18" charset="0"/>
              </a:rPr>
              <a:t>  </a:t>
            </a:r>
          </a:p>
          <a:p>
            <a:pPr algn="just">
              <a:buNone/>
            </a:pPr>
            <a:r>
              <a:rPr lang="es-ES" sz="3800" dirty="0" smtClean="0">
                <a:solidFill>
                  <a:srgbClr val="FF0000"/>
                </a:solidFill>
                <a:latin typeface="Times New Roman" pitchFamily="18" charset="0"/>
                <a:cs typeface="Times New Roman" pitchFamily="18" charset="0"/>
              </a:rPr>
              <a:t>      </a:t>
            </a:r>
            <a:r>
              <a:rPr lang="es-ES" sz="7000" dirty="0" smtClean="0">
                <a:solidFill>
                  <a:srgbClr val="FF0000"/>
                </a:solidFill>
                <a:latin typeface="Times New Roman" pitchFamily="18" charset="0"/>
                <a:cs typeface="Times New Roman" pitchFamily="18" charset="0"/>
              </a:rPr>
              <a:t>COLOCACION DE ARMADURAS.</a:t>
            </a:r>
            <a:endParaRPr lang="es-CL" sz="7000" dirty="0" smtClean="0">
              <a:solidFill>
                <a:srgbClr val="FF0000"/>
              </a:solidFill>
              <a:latin typeface="Times New Roman" pitchFamily="18" charset="0"/>
              <a:cs typeface="Times New Roman" pitchFamily="18" charset="0"/>
            </a:endParaRPr>
          </a:p>
          <a:p>
            <a:pPr lvl="0" algn="just"/>
            <a:r>
              <a:rPr lang="es-ES" sz="7000" dirty="0" smtClean="0">
                <a:latin typeface="Times New Roman" pitchFamily="18" charset="0"/>
                <a:cs typeface="Times New Roman" pitchFamily="18" charset="0"/>
              </a:rPr>
              <a:t>Las armaduras deben estar limpias y sujetarse al encofrado y entre si de forma que mantengan la posición prevista sin moverse en el vertido y compactación del hormigón. Para ello se colocan distanciadores en número, suficiente que permitan mantener la rigidez del conjunto.</a:t>
            </a:r>
            <a:endParaRPr lang="es-CL" sz="7000" dirty="0" smtClean="0">
              <a:latin typeface="Times New Roman" pitchFamily="18" charset="0"/>
              <a:cs typeface="Times New Roman" pitchFamily="18" charset="0"/>
            </a:endParaRPr>
          </a:p>
          <a:p>
            <a:pPr lvl="0" algn="just"/>
            <a:r>
              <a:rPr lang="es-ES" sz="7000" dirty="0" smtClean="0">
                <a:latin typeface="Times New Roman" pitchFamily="18" charset="0"/>
                <a:cs typeface="Times New Roman" pitchFamily="18" charset="0"/>
              </a:rPr>
              <a:t>Las distancias entre las diversas barras de armadura deben mantener una separación mínima que está normalizada para permitir una correcta colocación del hormigón entre las barras de forma que no queden huecos durante la compactación del hormigón.</a:t>
            </a:r>
            <a:endParaRPr lang="es-CL" sz="7000" dirty="0" smtClean="0">
              <a:latin typeface="Times New Roman" pitchFamily="18" charset="0"/>
              <a:cs typeface="Times New Roman" pitchFamily="18" charset="0"/>
            </a:endParaRPr>
          </a:p>
          <a:p>
            <a:pPr lvl="0" algn="just"/>
            <a:r>
              <a:rPr lang="es-ES" sz="7000" dirty="0" smtClean="0">
                <a:latin typeface="Times New Roman" pitchFamily="18" charset="0"/>
                <a:cs typeface="Times New Roman" pitchFamily="18" charset="0"/>
              </a:rPr>
              <a:t>De igual manera el espacio libre entre las barras de acero y el encofrado, llamado recubrimiento, debe mantener una separación mínima, también normalizada, que permita el relleno de este espacio por el hormigón. Este espacio se controla por medio de separadores que se colocan entre la armadura y el encofrado.</a:t>
            </a:r>
            <a:endParaRPr lang="es-CL" sz="7000" dirty="0" smtClean="0">
              <a:latin typeface="Times New Roman" pitchFamily="18" charset="0"/>
              <a:cs typeface="Times New Roman" pitchFamily="18" charset="0"/>
            </a:endParaRPr>
          </a:p>
          <a:p>
            <a:pPr algn="just">
              <a:buNone/>
            </a:pPr>
            <a:r>
              <a:rPr lang="es-ES" sz="7000" dirty="0" smtClean="0">
                <a:latin typeface="Times New Roman" pitchFamily="18" charset="0"/>
                <a:cs typeface="Times New Roman" pitchFamily="18" charset="0"/>
              </a:rPr>
              <a:t> </a:t>
            </a:r>
            <a:endParaRPr lang="es-CL" sz="7000"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3">
            <a:schemeClr val="lt1"/>
          </a:lnRef>
          <a:fillRef idx="1">
            <a:schemeClr val="accent1"/>
          </a:fillRef>
          <a:effectRef idx="1">
            <a:schemeClr val="accent1"/>
          </a:effectRef>
          <a:fontRef idx="minor">
            <a:schemeClr val="lt1"/>
          </a:fontRef>
        </p:style>
        <p:txBody>
          <a:bodyPr/>
          <a:lstStyle/>
          <a:p>
            <a:pPr>
              <a:buNone/>
            </a:pPr>
            <a:endParaRPr lang="es-CL" dirty="0" smtClean="0">
              <a:latin typeface="Times New Roman" pitchFamily="18" charset="0"/>
              <a:cs typeface="Times New Roman" pitchFamily="18" charset="0"/>
            </a:endParaRPr>
          </a:p>
          <a:p>
            <a:pPr>
              <a:buNone/>
            </a:pPr>
            <a:endParaRPr lang="es-CL" dirty="0" smtClean="0">
              <a:latin typeface="Times New Roman" pitchFamily="18" charset="0"/>
              <a:cs typeface="Times New Roman" pitchFamily="18" charset="0"/>
            </a:endParaRPr>
          </a:p>
          <a:p>
            <a:pPr>
              <a:buNone/>
            </a:pPr>
            <a:endParaRPr lang="es-CL" sz="3600" b="1" dirty="0" smtClean="0">
              <a:latin typeface="Times New Roman" pitchFamily="18" charset="0"/>
              <a:cs typeface="Times New Roman" pitchFamily="18" charset="0"/>
            </a:endParaRPr>
          </a:p>
          <a:p>
            <a:pPr>
              <a:buNone/>
            </a:pPr>
            <a:endParaRPr lang="es-CL" sz="3600" b="1" dirty="0" smtClean="0">
              <a:latin typeface="Times New Roman" pitchFamily="18" charset="0"/>
              <a:cs typeface="Times New Roman" pitchFamily="18" charset="0"/>
            </a:endParaRPr>
          </a:p>
          <a:p>
            <a:pPr>
              <a:buNone/>
            </a:pPr>
            <a:r>
              <a:rPr lang="es-CL" sz="3600" b="1" dirty="0" smtClean="0">
                <a:solidFill>
                  <a:schemeClr val="bg1"/>
                </a:solidFill>
                <a:latin typeface="Times New Roman" pitchFamily="18" charset="0"/>
                <a:cs typeface="Times New Roman" pitchFamily="18" charset="0"/>
              </a:rPr>
              <a:t>DECRETO </a:t>
            </a:r>
          </a:p>
          <a:p>
            <a:pPr>
              <a:buNone/>
            </a:pPr>
            <a:r>
              <a:rPr lang="es-CL" sz="3600" b="1" dirty="0" smtClean="0">
                <a:solidFill>
                  <a:schemeClr val="bg1"/>
                </a:solidFill>
                <a:latin typeface="Times New Roman" pitchFamily="18" charset="0"/>
                <a:cs typeface="Times New Roman" pitchFamily="18" charset="0"/>
              </a:rPr>
              <a:t>                SUPREMO N° 132</a:t>
            </a:r>
          </a:p>
          <a:p>
            <a:pPr>
              <a:buNone/>
            </a:pPr>
            <a:r>
              <a:rPr lang="es-CL" sz="3600" b="1" dirty="0" smtClean="0">
                <a:solidFill>
                  <a:schemeClr val="bg1"/>
                </a:solidFill>
                <a:latin typeface="Times New Roman" pitchFamily="18" charset="0"/>
                <a:cs typeface="Times New Roman" pitchFamily="18" charset="0"/>
              </a:rPr>
              <a:t>                                              SERNAGEOMIN</a:t>
            </a:r>
          </a:p>
          <a:p>
            <a:pPr>
              <a:buNone/>
            </a:pPr>
            <a:endParaRPr lang="es-CL" sz="3600" b="1" dirty="0">
              <a:solidFill>
                <a:schemeClr val="bg1"/>
              </a:solidFill>
              <a:latin typeface="Times New Roman" pitchFamily="18" charset="0"/>
              <a:cs typeface="Times New Roman" pitchFamily="18" charset="0"/>
            </a:endParaRPr>
          </a:p>
          <a:p>
            <a:pPr>
              <a:buNone/>
            </a:pPr>
            <a:r>
              <a:rPr lang="es-CL" sz="3600" b="1" dirty="0" smtClean="0">
                <a:solidFill>
                  <a:schemeClr val="bg1"/>
                </a:solidFill>
                <a:latin typeface="Times New Roman" pitchFamily="18" charset="0"/>
                <a:cs typeface="Times New Roman" pitchFamily="18" charset="0"/>
              </a:rPr>
              <a:t>Artículos. 157 – 158- 161 – 162 Fortificación</a:t>
            </a:r>
            <a:endParaRPr lang="es-CL" sz="3600" b="1" dirty="0">
              <a:solidFill>
                <a:schemeClr val="bg1"/>
              </a:solidFill>
              <a:latin typeface="Times New Roman" pitchFamily="18" charset="0"/>
              <a:cs typeface="Times New Roman" pitchFamily="18" charset="0"/>
            </a:endParaRPr>
          </a:p>
        </p:txBody>
      </p:sp>
      <p:sp>
        <p:nvSpPr>
          <p:cNvPr id="4" name="3 CuadroTexto"/>
          <p:cNvSpPr txBox="1"/>
          <p:nvPr/>
        </p:nvSpPr>
        <p:spPr>
          <a:xfrm>
            <a:off x="611560" y="332656"/>
            <a:ext cx="3744416" cy="769441"/>
          </a:xfrm>
          <a:prstGeom prst="rect">
            <a:avLst/>
          </a:prstGeom>
          <a:noFill/>
        </p:spPr>
        <p:txBody>
          <a:bodyPr wrap="square" rtlCol="0">
            <a:spAutoFit/>
          </a:bodyPr>
          <a:lstStyle/>
          <a:p>
            <a:r>
              <a:rPr lang="es-CL" sz="4400" b="1" dirty="0" smtClean="0">
                <a:solidFill>
                  <a:schemeClr val="bg1"/>
                </a:solidFill>
                <a:latin typeface="Times New Roman" pitchFamily="18" charset="0"/>
                <a:cs typeface="Times New Roman" pitchFamily="18" charset="0"/>
              </a:rPr>
              <a:t>CAPITULO I</a:t>
            </a:r>
            <a:endParaRPr lang="es-CL" sz="4400" b="1" dirty="0">
              <a:solidFill>
                <a:schemeClr val="bg1"/>
              </a:solidFill>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accent4"/>
          </a:lnRef>
          <a:fillRef idx="1">
            <a:schemeClr val="lt1"/>
          </a:fillRef>
          <a:effectRef idx="0">
            <a:schemeClr val="accent4"/>
          </a:effectRef>
          <a:fontRef idx="minor">
            <a:schemeClr val="dk1"/>
          </a:fontRef>
        </p:style>
        <p:txBody>
          <a:bodyPr>
            <a:normAutofit fontScale="25000" lnSpcReduction="20000"/>
          </a:bodyPr>
          <a:lstStyle/>
          <a:p>
            <a:pPr lvl="0" algn="just">
              <a:buNone/>
            </a:pPr>
            <a:r>
              <a:rPr lang="es-ES" sz="9200" dirty="0" smtClean="0">
                <a:solidFill>
                  <a:schemeClr val="tx1"/>
                </a:solidFill>
                <a:latin typeface="Times New Roman" pitchFamily="18" charset="0"/>
                <a:cs typeface="Times New Roman" pitchFamily="18" charset="0"/>
              </a:rPr>
              <a:t>Desde el punto de vista de la </a:t>
            </a:r>
            <a:r>
              <a:rPr lang="es-ES" sz="9200" i="1" dirty="0" smtClean="0">
                <a:solidFill>
                  <a:srgbClr val="FF0000"/>
                </a:solidFill>
                <a:latin typeface="Times New Roman" pitchFamily="18" charset="0"/>
                <a:cs typeface="Times New Roman" pitchFamily="18" charset="0"/>
              </a:rPr>
              <a:t>“</a:t>
            </a:r>
            <a:r>
              <a:rPr lang="es-ES" sz="9200" b="1" i="1" dirty="0" smtClean="0">
                <a:solidFill>
                  <a:srgbClr val="FF0000"/>
                </a:solidFill>
                <a:latin typeface="Times New Roman" pitchFamily="18" charset="0"/>
                <a:cs typeface="Times New Roman" pitchFamily="18" charset="0"/>
              </a:rPr>
              <a:t>FUNCIONALIDAD”</a:t>
            </a:r>
          </a:p>
          <a:p>
            <a:pPr marL="0" lvl="0" indent="0" algn="just">
              <a:buNone/>
            </a:pPr>
            <a:r>
              <a:rPr lang="es-ES" sz="9200" b="1" i="1" u="sng" dirty="0" smtClean="0">
                <a:solidFill>
                  <a:schemeClr val="tx1"/>
                </a:solidFill>
                <a:latin typeface="Times New Roman" pitchFamily="18" charset="0"/>
                <a:cs typeface="Times New Roman" pitchFamily="18" charset="0"/>
              </a:rPr>
              <a:t>Fortificación </a:t>
            </a:r>
            <a:r>
              <a:rPr lang="es-ES" sz="9200" b="1" i="1" u="sng" dirty="0">
                <a:solidFill>
                  <a:schemeClr val="tx1"/>
                </a:solidFill>
                <a:latin typeface="Times New Roman" pitchFamily="18" charset="0"/>
                <a:cs typeface="Times New Roman" pitchFamily="18" charset="0"/>
              </a:rPr>
              <a:t>Activa</a:t>
            </a:r>
            <a:r>
              <a:rPr lang="es-ES" sz="9200" b="1" i="1" dirty="0">
                <a:solidFill>
                  <a:schemeClr val="tx1"/>
                </a:solidFill>
                <a:latin typeface="Times New Roman" pitchFamily="18" charset="0"/>
                <a:cs typeface="Times New Roman" pitchFamily="18" charset="0"/>
              </a:rPr>
              <a:t>: </a:t>
            </a:r>
            <a:r>
              <a:rPr lang="es-ES" sz="9200" dirty="0">
                <a:latin typeface="Times New Roman" pitchFamily="18" charset="0"/>
                <a:cs typeface="Times New Roman" pitchFamily="18" charset="0"/>
              </a:rPr>
              <a:t>Son aquellos elementos que ejercen acción soportante, desde el mismo momento en que son instalado, mediante la aplicación de una carga externa sobre el macizo rocoso. Entre estos tenemos los pernos de anclaje expansivo, pernos de barra de construcción tensados y cables de </a:t>
            </a:r>
            <a:r>
              <a:rPr lang="es-ES" sz="9200" dirty="0" smtClean="0">
                <a:latin typeface="Times New Roman" pitchFamily="18" charset="0"/>
                <a:cs typeface="Times New Roman" pitchFamily="18" charset="0"/>
              </a:rPr>
              <a:t>acero.</a:t>
            </a:r>
          </a:p>
          <a:p>
            <a:pPr marL="0" lvl="0" indent="0" algn="just">
              <a:buNone/>
            </a:pPr>
            <a:r>
              <a:rPr lang="es-ES" sz="9200" b="1" i="1" u="sng" dirty="0" smtClean="0">
                <a:solidFill>
                  <a:schemeClr val="tx1"/>
                </a:solidFill>
                <a:latin typeface="Times New Roman" pitchFamily="18" charset="0"/>
                <a:cs typeface="Times New Roman" pitchFamily="18" charset="0"/>
              </a:rPr>
              <a:t>Fortificación </a:t>
            </a:r>
            <a:r>
              <a:rPr lang="es-ES" sz="9200" b="1" i="1" u="sng" dirty="0">
                <a:solidFill>
                  <a:schemeClr val="tx1"/>
                </a:solidFill>
                <a:latin typeface="Times New Roman" pitchFamily="18" charset="0"/>
                <a:cs typeface="Times New Roman" pitchFamily="18" charset="0"/>
              </a:rPr>
              <a:t>Pasiva</a:t>
            </a:r>
            <a:r>
              <a:rPr lang="es-ES" sz="9200" b="1" dirty="0">
                <a:solidFill>
                  <a:schemeClr val="tx1"/>
                </a:solidFill>
                <a:latin typeface="Times New Roman" pitchFamily="18" charset="0"/>
                <a:cs typeface="Times New Roman" pitchFamily="18" charset="0"/>
              </a:rPr>
              <a:t>: </a:t>
            </a:r>
            <a:r>
              <a:rPr lang="es-ES" sz="9200" dirty="0" smtClean="0">
                <a:solidFill>
                  <a:schemeClr val="tx1"/>
                </a:solidFill>
                <a:latin typeface="Times New Roman" pitchFamily="18" charset="0"/>
                <a:cs typeface="Times New Roman" pitchFamily="18" charset="0"/>
              </a:rPr>
              <a:t>Corresponde a aquellos elementos de soporte que no aplican ninguna carga externa al momento de la instalación y solo </a:t>
            </a:r>
            <a:r>
              <a:rPr lang="es-ES" sz="9200" dirty="0" smtClean="0">
                <a:latin typeface="Times New Roman" pitchFamily="18" charset="0"/>
                <a:cs typeface="Times New Roman" pitchFamily="18" charset="0"/>
              </a:rPr>
              <a:t>trabajan  </a:t>
            </a:r>
            <a:r>
              <a:rPr lang="es-ES" sz="9200" dirty="0">
                <a:latin typeface="Times New Roman" pitchFamily="18" charset="0"/>
                <a:cs typeface="Times New Roman" pitchFamily="18" charset="0"/>
              </a:rPr>
              <a:t>cuando el macizo rocoso experimenta </a:t>
            </a:r>
            <a:r>
              <a:rPr lang="es-ES" sz="9200" dirty="0" smtClean="0">
                <a:latin typeface="Times New Roman" pitchFamily="18" charset="0"/>
                <a:cs typeface="Times New Roman" pitchFamily="18" charset="0"/>
              </a:rPr>
              <a:t>deformaciones o cuando son solicitados estáticamente, marcos, mallas , shotcrete.</a:t>
            </a:r>
            <a:r>
              <a:rPr lang="es-ES" sz="9200" dirty="0">
                <a:latin typeface="Times New Roman" pitchFamily="18" charset="0"/>
                <a:cs typeface="Times New Roman" pitchFamily="18" charset="0"/>
              </a:rPr>
              <a:t> </a:t>
            </a:r>
          </a:p>
          <a:p>
            <a:pPr marL="0" lvl="0" indent="0" algn="just">
              <a:buNone/>
            </a:pPr>
            <a:r>
              <a:rPr lang="es-ES" sz="9200" dirty="0" smtClean="0">
                <a:latin typeface="Times New Roman" pitchFamily="18" charset="0"/>
                <a:cs typeface="Times New Roman" pitchFamily="18" charset="0"/>
              </a:rPr>
              <a:t>Desde </a:t>
            </a:r>
            <a:r>
              <a:rPr lang="es-ES" sz="9200" dirty="0">
                <a:latin typeface="Times New Roman" pitchFamily="18" charset="0"/>
                <a:cs typeface="Times New Roman" pitchFamily="18" charset="0"/>
              </a:rPr>
              <a:t>el punto de vista de la </a:t>
            </a:r>
            <a:r>
              <a:rPr lang="es-ES" sz="9200" b="1" i="1" dirty="0" smtClean="0">
                <a:solidFill>
                  <a:srgbClr val="FF0000"/>
                </a:solidFill>
                <a:latin typeface="Times New Roman" pitchFamily="18" charset="0"/>
                <a:cs typeface="Times New Roman" pitchFamily="18" charset="0"/>
              </a:rPr>
              <a:t>“</a:t>
            </a:r>
            <a:r>
              <a:rPr lang="es-ES" sz="9200" b="1" i="1" dirty="0">
                <a:solidFill>
                  <a:srgbClr val="FF0000"/>
                </a:solidFill>
                <a:latin typeface="Times New Roman" pitchFamily="18" charset="0"/>
                <a:cs typeface="Times New Roman" pitchFamily="18" charset="0"/>
              </a:rPr>
              <a:t>TEMPORALIDAD” </a:t>
            </a:r>
            <a:r>
              <a:rPr lang="es-ES" sz="9200" dirty="0">
                <a:latin typeface="Times New Roman" pitchFamily="18" charset="0"/>
                <a:cs typeface="Times New Roman" pitchFamily="18" charset="0"/>
              </a:rPr>
              <a:t>Básicamente es posible distinguirlos por los tipos de fortificación y por la vida útil del sistema de soporte.</a:t>
            </a:r>
            <a:endParaRPr lang="es-CL" sz="9200" dirty="0">
              <a:latin typeface="Times New Roman" pitchFamily="18" charset="0"/>
              <a:cs typeface="Times New Roman" pitchFamily="18" charset="0"/>
            </a:endParaRPr>
          </a:p>
          <a:p>
            <a:pPr marL="0" lvl="0" indent="0" algn="just">
              <a:buNone/>
            </a:pPr>
            <a:r>
              <a:rPr lang="es-ES" sz="9200" b="1" i="1" u="sng" dirty="0">
                <a:latin typeface="Times New Roman" pitchFamily="18" charset="0"/>
                <a:cs typeface="Times New Roman" pitchFamily="18" charset="0"/>
              </a:rPr>
              <a:t>Fortificación de Corto Tiempo</a:t>
            </a:r>
            <a:r>
              <a:rPr lang="es-ES" sz="9200" b="1" dirty="0">
                <a:latin typeface="Times New Roman" pitchFamily="18" charset="0"/>
                <a:cs typeface="Times New Roman" pitchFamily="18" charset="0"/>
              </a:rPr>
              <a:t>: </a:t>
            </a:r>
            <a:r>
              <a:rPr lang="es-ES" sz="9200" dirty="0">
                <a:latin typeface="Times New Roman" pitchFamily="18" charset="0"/>
                <a:cs typeface="Times New Roman" pitchFamily="18" charset="0"/>
              </a:rPr>
              <a:t>Se instala después de cada disparo de la frente, sostenimiento de abertura de corto tiempo (menos de un año), ejemplos: pernos con anclaje, estabilizadores de fricción, brindan seguridad inmediata a personal y equipos, evitan el deterioro prematuro del macizo rocoso, se usan peros, mallas y/o shotcrete</a:t>
            </a:r>
            <a:endParaRPr lang="es-CL" sz="9200" dirty="0">
              <a:latin typeface="Times New Roman" pitchFamily="18" charset="0"/>
              <a:cs typeface="Times New Roman" pitchFamily="18" charset="0"/>
            </a:endParaRPr>
          </a:p>
          <a:p>
            <a:pPr marL="0" lvl="0" indent="0" algn="just">
              <a:buNone/>
            </a:pPr>
            <a:r>
              <a:rPr lang="es-ES" sz="9200" b="1" i="1" u="sng" dirty="0">
                <a:solidFill>
                  <a:schemeClr val="tx1"/>
                </a:solidFill>
                <a:latin typeface="Times New Roman" pitchFamily="18" charset="0"/>
                <a:cs typeface="Times New Roman" pitchFamily="18" charset="0"/>
              </a:rPr>
              <a:t>Fortificación Definitiva</a:t>
            </a:r>
            <a:r>
              <a:rPr lang="es-ES" sz="9200" b="1" dirty="0">
                <a:solidFill>
                  <a:schemeClr val="tx1"/>
                </a:solidFill>
                <a:latin typeface="Times New Roman" pitchFamily="18" charset="0"/>
                <a:cs typeface="Times New Roman" pitchFamily="18" charset="0"/>
              </a:rPr>
              <a:t>: </a:t>
            </a:r>
            <a:r>
              <a:rPr lang="es-ES" sz="9200" dirty="0">
                <a:latin typeface="Times New Roman" pitchFamily="18" charset="0"/>
                <a:cs typeface="Times New Roman" pitchFamily="18" charset="0"/>
              </a:rPr>
              <a:t>Los cables de acero, perno de barra de construcción con resina o cementado, deben asegurar la estabilidad de la abertura y sus singularidades para toda la vida útil del proyecto. Estos deben permitir extraer la tasa de producción programada, entre estos tenemos  fortificación de pilares, puntos de extracción</a:t>
            </a:r>
            <a:endParaRPr lang="es-CL" sz="9200" dirty="0">
              <a:latin typeface="Times New Roman" pitchFamily="18" charset="0"/>
              <a:cs typeface="Times New Roman" pitchFamily="18" charset="0"/>
            </a:endParaRPr>
          </a:p>
          <a:p>
            <a:endParaRPr lang="es-CL" sz="9200" dirty="0"/>
          </a:p>
          <a:p>
            <a:pPr marL="0" lvl="0" indent="0" algn="just">
              <a:buNone/>
            </a:pPr>
            <a:endParaRPr lang="es-CL" sz="9200" dirty="0"/>
          </a:p>
          <a:p>
            <a:pPr>
              <a:buNone/>
            </a:pPr>
            <a:r>
              <a:rPr lang="es-ES" sz="8000" dirty="0"/>
              <a:t> </a:t>
            </a:r>
            <a:endParaRPr lang="es-CL" sz="8000" dirty="0"/>
          </a:p>
          <a:p>
            <a:pPr>
              <a:buNone/>
            </a:pPr>
            <a:r>
              <a:rPr lang="es-ES" sz="11200" dirty="0"/>
              <a:t> </a:t>
            </a:r>
            <a:endParaRPr lang="es-CL" sz="11200" dirty="0"/>
          </a:p>
          <a:p>
            <a:endParaRPr lang="es-CL"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4"/>
          </a:lnRef>
          <a:fillRef idx="2">
            <a:schemeClr val="accent4"/>
          </a:fillRef>
          <a:effectRef idx="1">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ENCOFRADO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4929411"/>
          </a:xfrm>
        </p:spPr>
        <p:style>
          <a:lnRef idx="2">
            <a:schemeClr val="accent4"/>
          </a:lnRef>
          <a:fillRef idx="1">
            <a:schemeClr val="lt1"/>
          </a:fillRef>
          <a:effectRef idx="0">
            <a:schemeClr val="accent4"/>
          </a:effectRef>
          <a:fontRef idx="minor">
            <a:schemeClr val="dk1"/>
          </a:fontRef>
        </p:style>
        <p:txBody>
          <a:bodyPr>
            <a:normAutofit fontScale="40000" lnSpcReduction="20000"/>
          </a:bodyPr>
          <a:lstStyle/>
          <a:p>
            <a:pPr>
              <a:buNone/>
            </a:pPr>
            <a:r>
              <a:rPr lang="es-ES" sz="5100" dirty="0" smtClean="0">
                <a:solidFill>
                  <a:srgbClr val="FF0000"/>
                </a:solidFill>
                <a:latin typeface="Times New Roman" pitchFamily="18" charset="0"/>
                <a:cs typeface="Times New Roman" pitchFamily="18" charset="0"/>
              </a:rPr>
              <a:t>      </a:t>
            </a:r>
            <a:endParaRPr lang="es-CL" sz="5100" dirty="0" smtClean="0">
              <a:solidFill>
                <a:srgbClr val="FF0000"/>
              </a:solidFill>
              <a:latin typeface="Times New Roman" pitchFamily="18" charset="0"/>
              <a:cs typeface="Times New Roman" pitchFamily="18" charset="0"/>
            </a:endParaRPr>
          </a:p>
          <a:p>
            <a:r>
              <a:rPr lang="es-ES" sz="5900" dirty="0" smtClean="0">
                <a:latin typeface="Times New Roman" pitchFamily="18" charset="0"/>
                <a:cs typeface="Times New Roman" pitchFamily="18" charset="0"/>
              </a:rPr>
              <a:t>El encofrado debe contener y soportar el hormigón fresco durante su endurecimiento manteniendo la forma deseada sin que se deforme. Suelen ser de madera o metálicos y se exigen que sean rígidos, resistentes, estancos y limpios. En su montaje deben quedar bien sujetos de forma que durante la consolidación posterior del hormigón no se produzcan movimientos.</a:t>
            </a:r>
            <a:endParaRPr lang="es-CL" sz="5900" dirty="0" smtClean="0">
              <a:latin typeface="Times New Roman" pitchFamily="18" charset="0"/>
              <a:cs typeface="Times New Roman" pitchFamily="18" charset="0"/>
            </a:endParaRPr>
          </a:p>
          <a:p>
            <a:r>
              <a:rPr lang="es-ES" sz="5900" dirty="0" smtClean="0">
                <a:latin typeface="Times New Roman" pitchFamily="18" charset="0"/>
                <a:cs typeface="Times New Roman" pitchFamily="18" charset="0"/>
              </a:rPr>
              <a:t>Antes de reutilizar un encofrado debe limpiarse bien con cepillos de alambre eliminando los restos de mortero que se hayan podido adherir a la superficie. Para facilitar el descofrado se suele aplicar al encofrado productos desencofrantes; estos deben estar exentos de sustancias perjudiciales para el hormigón.</a:t>
            </a:r>
            <a:endParaRPr lang="es-CL" sz="5900" dirty="0" smtClean="0">
              <a:latin typeface="Times New Roman" pitchFamily="18" charset="0"/>
              <a:cs typeface="Times New Roman" pitchFamily="18" charset="0"/>
            </a:endParaRPr>
          </a:p>
          <a:p>
            <a:pPr>
              <a:buNone/>
            </a:pPr>
            <a:r>
              <a:rPr lang="es-ES" sz="5900" dirty="0" smtClean="0">
                <a:latin typeface="Times New Roman" pitchFamily="18" charset="0"/>
                <a:cs typeface="Times New Roman" pitchFamily="18" charset="0"/>
              </a:rPr>
              <a:t> </a:t>
            </a:r>
            <a:endParaRPr lang="es-CL" sz="5900"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HORMIGON</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24744"/>
            <a:ext cx="8229600" cy="5001419"/>
          </a:xfrm>
        </p:spPr>
        <p:style>
          <a:lnRef idx="2">
            <a:schemeClr val="accent4"/>
          </a:lnRef>
          <a:fillRef idx="1">
            <a:schemeClr val="lt1"/>
          </a:fillRef>
          <a:effectRef idx="0">
            <a:schemeClr val="accent4"/>
          </a:effectRef>
          <a:fontRef idx="minor">
            <a:schemeClr val="dk1"/>
          </a:fontRef>
        </p:style>
        <p:txBody>
          <a:bodyPr>
            <a:normAutofit fontScale="85000" lnSpcReduction="10000"/>
          </a:bodyPr>
          <a:lstStyle/>
          <a:p>
            <a:pPr>
              <a:buNone/>
            </a:pPr>
            <a:r>
              <a:rPr lang="es-ES" dirty="0" smtClean="0">
                <a:solidFill>
                  <a:srgbClr val="FF0000"/>
                </a:solidFill>
                <a:latin typeface="Times New Roman" pitchFamily="18" charset="0"/>
                <a:cs typeface="Times New Roman" pitchFamily="18" charset="0"/>
              </a:rPr>
              <a:t>     </a:t>
            </a:r>
            <a:endParaRPr lang="es-CL" dirty="0" smtClean="0">
              <a:solidFill>
                <a:srgbClr val="FF0000"/>
              </a:solidFill>
              <a:latin typeface="Times New Roman" pitchFamily="18" charset="0"/>
              <a:cs typeface="Times New Roman" pitchFamily="18" charset="0"/>
            </a:endParaRPr>
          </a:p>
          <a:p>
            <a:pPr algn="just">
              <a:buNone/>
            </a:pPr>
            <a:r>
              <a:rPr lang="es-CL" dirty="0" smtClean="0">
                <a:latin typeface="Times New Roman" pitchFamily="18" charset="0"/>
                <a:cs typeface="Times New Roman" pitchFamily="18" charset="0"/>
              </a:rPr>
              <a:t>    </a:t>
            </a:r>
            <a:r>
              <a:rPr lang="es-ES" dirty="0" smtClean="0">
                <a:solidFill>
                  <a:srgbClr val="FF0000"/>
                </a:solidFill>
                <a:latin typeface="Times New Roman" pitchFamily="18" charset="0"/>
                <a:cs typeface="Times New Roman" pitchFamily="18" charset="0"/>
              </a:rPr>
              <a:t>Colocación:</a:t>
            </a:r>
            <a:r>
              <a:rPr lang="es-ES" dirty="0" smtClean="0">
                <a:latin typeface="Times New Roman" pitchFamily="18" charset="0"/>
                <a:cs typeface="Times New Roman" pitchFamily="18" charset="0"/>
              </a:rPr>
              <a:t> El vertido del hormigón fresco en el interior del encofrado debe efectuarse evitando que se produzca la segregación de la mezcla. Para ello se debe evitar verterlo desde gran altura, y no se debe desplazar horizontalmente la masa. Se coloca por capas horizontales de espesor reducido para permitir una buena compactación (hasta 40 cm en hormigón en masa y 60 cm en hormigón armado). Las distintas capas se consolidan sucesivamente, trabando cada capa con la anterior con el medio de compactación que se emplee y sin que se haya comenzado a fraguar la capa anterior.</a:t>
            </a:r>
            <a:endParaRPr lang="es-CL" dirty="0" smtClean="0">
              <a:latin typeface="Times New Roman" pitchFamily="18" charset="0"/>
              <a:cs typeface="Times New Roman" pitchFamily="18" charset="0"/>
            </a:endParaRPr>
          </a:p>
          <a:p>
            <a:pPr algn="just"/>
            <a:endParaRPr lang="es-CL"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4"/>
          </a:lnRef>
          <a:fillRef idx="2">
            <a:schemeClr val="accent4"/>
          </a:fillRef>
          <a:effectRef idx="1">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COMPACTACION</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661248"/>
          </a:xfrm>
        </p:spPr>
        <p:style>
          <a:lnRef idx="2">
            <a:schemeClr val="accent4"/>
          </a:lnRef>
          <a:fillRef idx="1">
            <a:schemeClr val="lt1"/>
          </a:fillRef>
          <a:effectRef idx="0">
            <a:schemeClr val="accent4"/>
          </a:effectRef>
          <a:fontRef idx="minor">
            <a:schemeClr val="dk1"/>
          </a:fontRef>
        </p:style>
        <p:txBody>
          <a:bodyPr>
            <a:noAutofit/>
          </a:bodyPr>
          <a:lstStyle/>
          <a:p>
            <a:pPr algn="just"/>
            <a:r>
              <a:rPr lang="es-ES" sz="2400" dirty="0" smtClean="0">
                <a:solidFill>
                  <a:srgbClr val="FF0000"/>
                </a:solidFill>
                <a:latin typeface="Times New Roman" pitchFamily="18" charset="0"/>
                <a:cs typeface="Times New Roman" pitchFamily="18" charset="0"/>
              </a:rPr>
              <a:t>Compactación: </a:t>
            </a:r>
            <a:r>
              <a:rPr lang="es-ES" sz="2400" dirty="0" smtClean="0">
                <a:latin typeface="Times New Roman" pitchFamily="18" charset="0"/>
                <a:cs typeface="Times New Roman" pitchFamily="18" charset="0"/>
              </a:rPr>
              <a:t>Para conseguir un hormigón compacto, eliminando sus huecos y para que se obtenga un completo cerrado de la masa, hay varios sistemas de consolidación. El picado con barra, que se realiza introduciéndola sucesivamente, precisa de hormigones de consistencia blanda y fluida y se realiza en obras de poca importancia resistente. </a:t>
            </a:r>
            <a:endParaRPr lang="es-CL" sz="2400" dirty="0" smtClean="0">
              <a:latin typeface="Times New Roman" pitchFamily="18" charset="0"/>
              <a:cs typeface="Times New Roman" pitchFamily="18" charset="0"/>
            </a:endParaRPr>
          </a:p>
          <a:p>
            <a:pPr algn="just"/>
            <a:r>
              <a:rPr lang="es-ES" sz="2400" dirty="0" smtClean="0">
                <a:latin typeface="Times New Roman" pitchFamily="18" charset="0"/>
                <a:cs typeface="Times New Roman" pitchFamily="18" charset="0"/>
              </a:rPr>
              <a:t> El vibrador más utilizado es el de aguja, un cilindro metálico de 35 a 125 mm de diámetro cuya frecuencia varía entre 3.000 a 12.000 ciclos por minuto. La aguja se dispone verticalmente en la masa de hormigón fresco, introduciéndose en cada capa hasta que la punta penetre en la capa anterior y cuidando de no tocar las armaduras pues la vibración podría separar la masa de hormigón de la armadura. Mediante el vibrado se reduce el aire contenido en el hormigón sin compactar que se estima del orden del 15 al 20 % hasta 2-3 después del vibrado.</a:t>
            </a:r>
            <a:endParaRPr lang="es-CL" sz="2400" dirty="0" smtClean="0">
              <a:latin typeface="Times New Roman" pitchFamily="18" charset="0"/>
              <a:cs typeface="Times New Roman" pitchFamily="18" charset="0"/>
            </a:endParaRPr>
          </a:p>
          <a:p>
            <a:pPr>
              <a:buNone/>
            </a:pPr>
            <a:r>
              <a:rPr lang="es-ES" sz="2400" dirty="0" smtClean="0"/>
              <a:t> </a:t>
            </a:r>
            <a:endParaRPr lang="es-CL" sz="2400" dirty="0" smtClean="0"/>
          </a:p>
          <a:p>
            <a:endParaRPr lang="es-CL" sz="2400"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4"/>
          </a:lnRef>
          <a:fillRef idx="2">
            <a:schemeClr val="accent4"/>
          </a:fillRef>
          <a:effectRef idx="1">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CURADO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67544" y="1196752"/>
            <a:ext cx="8229600" cy="4813995"/>
          </a:xfrm>
        </p:spPr>
        <p:style>
          <a:lnRef idx="2">
            <a:schemeClr val="accent4"/>
          </a:lnRef>
          <a:fillRef idx="1">
            <a:schemeClr val="lt1"/>
          </a:fillRef>
          <a:effectRef idx="0">
            <a:schemeClr val="accent4"/>
          </a:effectRef>
          <a:fontRef idx="minor">
            <a:schemeClr val="dk1"/>
          </a:fontRef>
        </p:style>
        <p:txBody>
          <a:bodyPr>
            <a:normAutofit fontScale="85000" lnSpcReduction="20000"/>
          </a:bodyPr>
          <a:lstStyle/>
          <a:p>
            <a:pPr>
              <a:buNone/>
            </a:pPr>
            <a:r>
              <a:rPr lang="es-ES" dirty="0" smtClean="0">
                <a:solidFill>
                  <a:srgbClr val="FF0000"/>
                </a:solidFill>
                <a:latin typeface="Times New Roman" pitchFamily="18" charset="0"/>
                <a:cs typeface="Times New Roman" pitchFamily="18" charset="0"/>
              </a:rPr>
              <a:t>    </a:t>
            </a:r>
          </a:p>
          <a:p>
            <a:pPr algn="just">
              <a:buNone/>
            </a:pPr>
            <a:r>
              <a:rPr lang="es-CL"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El curado es una de las operaciones más importantes del proceso de puesta en obra por la influencia decisiva que tiene en la resistencia del elemento final. Durante el fraguado y primer endurecimiento se producen pérdidas de agua por evaporación, formándose huecos capilares en el hormigón que disminuyen su resistencia. En particular el calor, la sequedad y el viento provocan una evaporación rápida del agua incluso una vez compactado. Es preciso compensar estas pérdidas curando el hormigón añadiendo abundante agua que permita que se desarrollen nuevos procesos de hidratación con aumento de la resistencia.</a:t>
            </a:r>
            <a:endParaRPr lang="es-CL" dirty="0" smtClean="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4"/>
          </a:lnRef>
          <a:fillRef idx="2">
            <a:schemeClr val="accent4"/>
          </a:fillRef>
          <a:effectRef idx="1">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CURADO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4857403"/>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lgn="just">
              <a:buNone/>
            </a:pPr>
            <a:r>
              <a:rPr lang="es-ES" dirty="0" smtClean="0">
                <a:latin typeface="Times New Roman" pitchFamily="18" charset="0"/>
                <a:cs typeface="Times New Roman" pitchFamily="18" charset="0"/>
              </a:rPr>
              <a:t>    Hay varios procedimientos habituales para curar el hormigón. Desde los que protegen del sol y del viento mediante tejadillos móviles, plásticos, mediante riegos de agua en la superficie, la inmersión en agua empleada en prefabricación, los productos de curado aplicados por pulverización, los pulverizados a base de resina forman una película que impide la evaporación del agua, se trata de uno de los sistemas más eficaces y más costosos.</a:t>
            </a:r>
            <a:endParaRPr lang="es-CL" dirty="0" smtClean="0">
              <a:latin typeface="Times New Roman" pitchFamily="18" charset="0"/>
              <a:cs typeface="Times New Roman" pitchFamily="18" charset="0"/>
            </a:endParaRPr>
          </a:p>
          <a:p>
            <a:pPr algn="just">
              <a:buNone/>
            </a:pPr>
            <a:r>
              <a:rPr lang="es-ES" dirty="0" smtClean="0"/>
              <a:t> </a:t>
            </a:r>
            <a:endParaRPr lang="es-CL" dirty="0" smtClean="0"/>
          </a:p>
          <a:p>
            <a:endParaRPr lang="es-CL"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836712"/>
          </a:xfrm>
        </p:spPr>
        <p:style>
          <a:lnRef idx="1">
            <a:schemeClr val="accent2"/>
          </a:lnRef>
          <a:fillRef idx="2">
            <a:schemeClr val="accent2"/>
          </a:fillRef>
          <a:effectRef idx="1">
            <a:schemeClr val="accent2"/>
          </a:effectRef>
          <a:fontRef idx="minor">
            <a:schemeClr val="dk1"/>
          </a:fontRef>
        </p:style>
        <p:txBody>
          <a:bodyPr>
            <a:normAutofit/>
          </a:bodyPr>
          <a:lstStyle/>
          <a:p>
            <a:r>
              <a:rPr lang="es-CL" dirty="0" smtClean="0">
                <a:solidFill>
                  <a:srgbClr val="FF0000"/>
                </a:solidFill>
                <a:latin typeface="Times New Roman" pitchFamily="18" charset="0"/>
                <a:cs typeface="Times New Roman" pitchFamily="18" charset="0"/>
              </a:rPr>
              <a:t>FORTIFICACION.</a:t>
            </a:r>
            <a:r>
              <a:rPr lang="es-CL" sz="1400" dirty="0" smtClean="0">
                <a:solidFill>
                  <a:srgbClr val="FF0000"/>
                </a:solidFill>
                <a:latin typeface="Times New Roman" pitchFamily="18" charset="0"/>
                <a:cs typeface="Times New Roman" pitchFamily="18" charset="0"/>
              </a:rPr>
              <a:t>.</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836712"/>
            <a:ext cx="9144000" cy="6021288"/>
          </a:xfrm>
        </p:spPr>
        <p:style>
          <a:lnRef idx="2">
            <a:schemeClr val="accent2"/>
          </a:lnRef>
          <a:fillRef idx="1">
            <a:schemeClr val="lt1"/>
          </a:fillRef>
          <a:effectRef idx="0">
            <a:schemeClr val="accent2"/>
          </a:effectRef>
          <a:fontRef idx="minor">
            <a:schemeClr val="dk1"/>
          </a:fontRef>
        </p:style>
        <p:txBody>
          <a:bodyPr>
            <a:noAutofit/>
          </a:bodyPr>
          <a:lstStyle/>
          <a:p>
            <a:pPr>
              <a:buNone/>
            </a:pPr>
            <a:r>
              <a:rPr lang="es-ES" sz="2400" dirty="0" smtClean="0">
                <a:latin typeface="Times New Roman" pitchFamily="18" charset="0"/>
                <a:cs typeface="Times New Roman" pitchFamily="18" charset="0"/>
              </a:rPr>
              <a:t>    La fortificación se puede realizar con los siguientes medios.</a:t>
            </a:r>
          </a:p>
          <a:p>
            <a:r>
              <a:rPr lang="es-ES" sz="2400" dirty="0" smtClean="0">
                <a:latin typeface="Times New Roman" pitchFamily="18" charset="0"/>
                <a:cs typeface="Times New Roman" pitchFamily="18" charset="0"/>
              </a:rPr>
              <a:t>Con </a:t>
            </a:r>
            <a:r>
              <a:rPr lang="es-ES" sz="2400" dirty="0">
                <a:latin typeface="Times New Roman" pitchFamily="18" charset="0"/>
                <a:cs typeface="Times New Roman" pitchFamily="18" charset="0"/>
              </a:rPr>
              <a:t>pernos de </a:t>
            </a:r>
            <a:r>
              <a:rPr lang="es-ES" sz="2400" dirty="0" smtClean="0">
                <a:latin typeface="Times New Roman" pitchFamily="18" charset="0"/>
                <a:cs typeface="Times New Roman" pitchFamily="18" charset="0"/>
              </a:rPr>
              <a:t>anclajes, con cabezas de expansión.</a:t>
            </a:r>
            <a:endParaRPr lang="es-CL" sz="2400" dirty="0">
              <a:latin typeface="Times New Roman" pitchFamily="18" charset="0"/>
              <a:cs typeface="Times New Roman" pitchFamily="18" charset="0"/>
            </a:endParaRPr>
          </a:p>
          <a:p>
            <a:pPr lvl="0"/>
            <a:r>
              <a:rPr lang="es-ES" sz="2400" dirty="0">
                <a:latin typeface="Times New Roman" pitchFamily="18" charset="0"/>
                <a:cs typeface="Times New Roman" pitchFamily="18" charset="0"/>
              </a:rPr>
              <a:t>Con perno </a:t>
            </a:r>
            <a:r>
              <a:rPr lang="es-ES" sz="2400" dirty="0" smtClean="0">
                <a:latin typeface="Times New Roman" pitchFamily="18" charset="0"/>
                <a:cs typeface="Times New Roman" pitchFamily="18" charset="0"/>
              </a:rPr>
              <a:t>Split Set, Helicoidales u otros</a:t>
            </a:r>
          </a:p>
          <a:p>
            <a:pPr lvl="0"/>
            <a:r>
              <a:rPr lang="es-ES" sz="2400" dirty="0" smtClean="0">
                <a:latin typeface="Times New Roman" pitchFamily="18" charset="0"/>
                <a:cs typeface="Times New Roman" pitchFamily="18" charset="0"/>
              </a:rPr>
              <a:t>Con perno Split Set, Helicoidales + malla</a:t>
            </a:r>
            <a:endParaRPr lang="es-CL" sz="2400" dirty="0">
              <a:latin typeface="Times New Roman" pitchFamily="18" charset="0"/>
              <a:cs typeface="Times New Roman" pitchFamily="18" charset="0"/>
            </a:endParaRPr>
          </a:p>
          <a:p>
            <a:pPr lvl="0"/>
            <a:r>
              <a:rPr lang="es-ES" sz="2400" dirty="0" smtClean="0">
                <a:latin typeface="Times New Roman" pitchFamily="18" charset="0"/>
                <a:cs typeface="Times New Roman" pitchFamily="18" charset="0"/>
              </a:rPr>
              <a:t>Con perno Split Set, Helicoidales + </a:t>
            </a:r>
            <a:r>
              <a:rPr lang="es-ES" sz="2400" dirty="0">
                <a:latin typeface="Times New Roman" pitchFamily="18" charset="0"/>
                <a:cs typeface="Times New Roman" pitchFamily="18" charset="0"/>
              </a:rPr>
              <a:t>malla + shotcrete.</a:t>
            </a:r>
            <a:endParaRPr lang="es-CL" sz="2400" dirty="0">
              <a:latin typeface="Times New Roman" pitchFamily="18" charset="0"/>
              <a:cs typeface="Times New Roman" pitchFamily="18" charset="0"/>
            </a:endParaRPr>
          </a:p>
          <a:p>
            <a:pPr lvl="0"/>
            <a:r>
              <a:rPr lang="es-ES" sz="2400" dirty="0">
                <a:latin typeface="Times New Roman" pitchFamily="18" charset="0"/>
                <a:cs typeface="Times New Roman" pitchFamily="18" charset="0"/>
              </a:rPr>
              <a:t>Cables de acero.</a:t>
            </a:r>
            <a:endParaRPr lang="es-CL" sz="2400" dirty="0">
              <a:latin typeface="Times New Roman" pitchFamily="18" charset="0"/>
              <a:cs typeface="Times New Roman" pitchFamily="18" charset="0"/>
            </a:endParaRPr>
          </a:p>
          <a:p>
            <a:pPr lvl="0"/>
            <a:r>
              <a:rPr lang="es-ES" sz="2400" dirty="0">
                <a:latin typeface="Times New Roman" pitchFamily="18" charset="0"/>
                <a:cs typeface="Times New Roman" pitchFamily="18" charset="0"/>
              </a:rPr>
              <a:t>Shotcrete.</a:t>
            </a:r>
            <a:endParaRPr lang="es-CL" sz="2400" dirty="0">
              <a:latin typeface="Times New Roman" pitchFamily="18" charset="0"/>
              <a:cs typeface="Times New Roman" pitchFamily="18" charset="0"/>
            </a:endParaRPr>
          </a:p>
          <a:p>
            <a:pPr lvl="0"/>
            <a:r>
              <a:rPr lang="es-ES" sz="2400" dirty="0">
                <a:latin typeface="Times New Roman" pitchFamily="18" charset="0"/>
                <a:cs typeface="Times New Roman" pitchFamily="18" charset="0"/>
              </a:rPr>
              <a:t>Shotcrete con fibras (Dramix).</a:t>
            </a:r>
            <a:endParaRPr lang="es-CL" sz="2400" dirty="0">
              <a:latin typeface="Times New Roman" pitchFamily="18" charset="0"/>
              <a:cs typeface="Times New Roman" pitchFamily="18" charset="0"/>
            </a:endParaRPr>
          </a:p>
          <a:p>
            <a:pPr lvl="0"/>
            <a:r>
              <a:rPr lang="es-ES" sz="2400" dirty="0">
                <a:latin typeface="Times New Roman" pitchFamily="18" charset="0"/>
                <a:cs typeface="Times New Roman" pitchFamily="18" charset="0"/>
              </a:rPr>
              <a:t>Arcos metálicos</a:t>
            </a:r>
            <a:endParaRPr lang="es-CL" sz="2400" dirty="0">
              <a:latin typeface="Times New Roman" pitchFamily="18" charset="0"/>
              <a:cs typeface="Times New Roman" pitchFamily="18" charset="0"/>
            </a:endParaRPr>
          </a:p>
          <a:p>
            <a:pPr lvl="0"/>
            <a:r>
              <a:rPr lang="es-ES" sz="2400" dirty="0">
                <a:latin typeface="Times New Roman" pitchFamily="18" charset="0"/>
                <a:cs typeface="Times New Roman" pitchFamily="18" charset="0"/>
              </a:rPr>
              <a:t>Hormigón armado.</a:t>
            </a:r>
            <a:endParaRPr lang="es-CL" sz="2400" dirty="0">
              <a:latin typeface="Times New Roman" pitchFamily="18" charset="0"/>
              <a:cs typeface="Times New Roman" pitchFamily="18" charset="0"/>
            </a:endParaRPr>
          </a:p>
          <a:p>
            <a:pPr lvl="0"/>
            <a:r>
              <a:rPr lang="es-ES" sz="2400" dirty="0" smtClean="0">
                <a:latin typeface="Times New Roman" pitchFamily="18" charset="0"/>
                <a:cs typeface="Times New Roman" pitchFamily="18" charset="0"/>
              </a:rPr>
              <a:t>Otros</a:t>
            </a:r>
            <a:r>
              <a:rPr lang="es-ES" sz="2400" dirty="0">
                <a:latin typeface="Times New Roman" pitchFamily="18" charset="0"/>
                <a:cs typeface="Times New Roman" pitchFamily="18" charset="0"/>
              </a:rPr>
              <a:t>, </a:t>
            </a:r>
            <a:r>
              <a:rPr lang="es-ES" sz="2400" dirty="0" smtClean="0">
                <a:latin typeface="Times New Roman" pitchFamily="18" charset="0"/>
                <a:cs typeface="Times New Roman" pitchFamily="18" charset="0"/>
              </a:rPr>
              <a:t>huinchas metálicas (Strap).</a:t>
            </a:r>
          </a:p>
          <a:p>
            <a:pPr lvl="0"/>
            <a:r>
              <a:rPr lang="es-ES" sz="2400" dirty="0" smtClean="0">
                <a:latin typeface="Times New Roman" pitchFamily="18" charset="0"/>
                <a:cs typeface="Times New Roman" pitchFamily="18" charset="0"/>
              </a:rPr>
              <a:t>El uso de lechadas, grouting, resinas encartuchadas en pernos helicoidales</a:t>
            </a:r>
            <a:endParaRPr lang="es-CL" sz="2400" dirty="0">
              <a:latin typeface="Times New Roman" pitchFamily="18" charset="0"/>
              <a:cs typeface="Times New Roman" pitchFamily="18" charset="0"/>
            </a:endParaRPr>
          </a:p>
          <a:p>
            <a:pPr>
              <a:buNone/>
            </a:pPr>
            <a:r>
              <a:rPr lang="es-ES" sz="2400" dirty="0">
                <a:latin typeface="Times New Roman" pitchFamily="18" charset="0"/>
                <a:cs typeface="Times New Roman" pitchFamily="18" charset="0"/>
              </a:rPr>
              <a:t> </a:t>
            </a:r>
            <a:endParaRPr lang="es-CL" sz="2400" dirty="0">
              <a:latin typeface="Times New Roman" pitchFamily="18" charset="0"/>
              <a:cs typeface="Times New Roman" pitchFamily="18" charset="0"/>
            </a:endParaRPr>
          </a:p>
          <a:p>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91264" cy="1143000"/>
          </a:xfrm>
        </p:spPr>
        <p:style>
          <a:lnRef idx="2">
            <a:schemeClr val="accent2"/>
          </a:lnRef>
          <a:fillRef idx="1">
            <a:schemeClr val="lt1"/>
          </a:fillRef>
          <a:effectRef idx="0">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CINTAS STRAP</a:t>
            </a:r>
            <a:endParaRPr lang="es-CL" dirty="0">
              <a:solidFill>
                <a:srgbClr val="FF0000"/>
              </a:solidFill>
              <a:latin typeface="Times New Roman" pitchFamily="18" charset="0"/>
              <a:cs typeface="Times New Roman" pitchFamily="18" charset="0"/>
            </a:endParaRPr>
          </a:p>
        </p:txBody>
      </p:sp>
      <p:pic>
        <p:nvPicPr>
          <p:cNvPr id="1026" name="Picture 2" descr="C:\Users\Victor\Pictures\Straps2.gif"/>
          <p:cNvPicPr>
            <a:picLocks noGrp="1" noChangeAspect="1" noChangeArrowheads="1"/>
          </p:cNvPicPr>
          <p:nvPr>
            <p:ph idx="1"/>
          </p:nvPr>
        </p:nvPicPr>
        <p:blipFill>
          <a:blip r:embed="rId2" cstate="print"/>
          <a:srcRect/>
          <a:stretch>
            <a:fillRect/>
          </a:stretch>
        </p:blipFill>
        <p:spPr bwMode="auto">
          <a:xfrm>
            <a:off x="0" y="3212976"/>
            <a:ext cx="3131840" cy="3645024"/>
          </a:xfrm>
          <a:prstGeom prst="rect">
            <a:avLst/>
          </a:prstGeom>
        </p:spPr>
        <p:style>
          <a:lnRef idx="2">
            <a:schemeClr val="accent2"/>
          </a:lnRef>
          <a:fillRef idx="1">
            <a:schemeClr val="lt1"/>
          </a:fillRef>
          <a:effectRef idx="0">
            <a:schemeClr val="accent2"/>
          </a:effectRef>
          <a:fontRef idx="minor">
            <a:schemeClr val="dk1"/>
          </a:fontRef>
        </p:style>
      </p:pic>
      <p:pic>
        <p:nvPicPr>
          <p:cNvPr id="4" name="Picture 2" descr="C:\Users\Victor\Pictures\perno_helicoidal03.jpg"/>
          <p:cNvPicPr>
            <a:picLocks noChangeAspect="1" noChangeArrowheads="1"/>
          </p:cNvPicPr>
          <p:nvPr/>
        </p:nvPicPr>
        <p:blipFill>
          <a:blip r:embed="rId3" cstate="print"/>
          <a:srcRect/>
          <a:stretch>
            <a:fillRect/>
          </a:stretch>
        </p:blipFill>
        <p:spPr bwMode="auto">
          <a:xfrm>
            <a:off x="6948264" y="4221088"/>
            <a:ext cx="1728192" cy="1944216"/>
          </a:xfrm>
          <a:prstGeom prst="rect">
            <a:avLst/>
          </a:prstGeom>
        </p:spPr>
        <p:style>
          <a:lnRef idx="2">
            <a:schemeClr val="accent5"/>
          </a:lnRef>
          <a:fillRef idx="1">
            <a:schemeClr val="lt1"/>
          </a:fillRef>
          <a:effectRef idx="0">
            <a:schemeClr val="accent5"/>
          </a:effectRef>
          <a:fontRef idx="minor">
            <a:schemeClr val="dk1"/>
          </a:fontRef>
        </p:style>
      </p:pic>
      <p:pic>
        <p:nvPicPr>
          <p:cNvPr id="5" name="3 Marcador de contenido" descr="http://www.miningrock.cl/img/productos/barra-helicoidal2.jpg"/>
          <p:cNvPicPr>
            <a:picLocks/>
          </p:cNvPicPr>
          <p:nvPr/>
        </p:nvPicPr>
        <p:blipFill>
          <a:blip r:embed="rId4" cstate="print"/>
          <a:srcRect/>
          <a:stretch>
            <a:fillRect/>
          </a:stretch>
        </p:blipFill>
        <p:spPr bwMode="auto">
          <a:xfrm>
            <a:off x="6156176" y="3284984"/>
            <a:ext cx="2987824" cy="3573016"/>
          </a:xfrm>
          <a:prstGeom prst="rect">
            <a:avLst/>
          </a:prstGeom>
          <a:ln w="25400"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pic>
      <p:pic>
        <p:nvPicPr>
          <p:cNvPr id="6" name="3 Marcador de contenido"/>
          <p:cNvPicPr>
            <a:picLocks/>
          </p:cNvPicPr>
          <p:nvPr/>
        </p:nvPicPr>
        <p:blipFill>
          <a:blip r:embed="rId5" cstate="print"/>
          <a:srcRect/>
          <a:stretch>
            <a:fillRect/>
          </a:stretch>
        </p:blipFill>
        <p:spPr bwMode="auto">
          <a:xfrm>
            <a:off x="3203848" y="3212976"/>
            <a:ext cx="2880320" cy="3645024"/>
          </a:xfrm>
          <a:prstGeom prst="rect">
            <a:avLst/>
          </a:prstGeom>
          <a:ln w="9525" cap="flat" cmpd="sng" algn="ctr">
            <a:solidFill>
              <a:schemeClr val="accent3">
                <a:shade val="95000"/>
                <a:satMod val="105000"/>
              </a:schemeClr>
            </a:solidFill>
            <a:prstDash val="solid"/>
            <a:headEnd/>
            <a:tailEnd/>
          </a:ln>
        </p:spPr>
        <p:style>
          <a:lnRef idx="1">
            <a:schemeClr val="accent3"/>
          </a:lnRef>
          <a:fillRef idx="2">
            <a:schemeClr val="accent3"/>
          </a:fillRef>
          <a:effectRef idx="1">
            <a:schemeClr val="accent3"/>
          </a:effectRef>
          <a:fontRef idx="minor">
            <a:schemeClr val="dk1"/>
          </a:fontRef>
        </p:style>
      </p:pic>
      <p:pic>
        <p:nvPicPr>
          <p:cNvPr id="7" name="Picture 2"/>
          <p:cNvPicPr>
            <a:picLocks noChangeAspect="1" noChangeArrowheads="1"/>
          </p:cNvPicPr>
          <p:nvPr/>
        </p:nvPicPr>
        <p:blipFill>
          <a:blip r:embed="rId6" cstate="print"/>
          <a:srcRect/>
          <a:stretch>
            <a:fillRect/>
          </a:stretch>
        </p:blipFill>
        <p:spPr bwMode="auto">
          <a:xfrm>
            <a:off x="6144231" y="0"/>
            <a:ext cx="2999769" cy="3212976"/>
          </a:xfrm>
          <a:prstGeom prst="rect">
            <a:avLst/>
          </a:prstGeom>
          <a:noFill/>
          <a:ln w="9525">
            <a:noFill/>
            <a:miter lim="800000"/>
            <a:headEnd/>
            <a:tailEnd/>
          </a:ln>
        </p:spPr>
      </p:pic>
      <p:pic>
        <p:nvPicPr>
          <p:cNvPr id="8" name="Picture 2"/>
          <p:cNvPicPr>
            <a:picLocks noChangeAspect="1" noChangeArrowheads="1"/>
          </p:cNvPicPr>
          <p:nvPr/>
        </p:nvPicPr>
        <p:blipFill>
          <a:blip r:embed="rId7" cstate="print"/>
          <a:srcRect/>
          <a:stretch>
            <a:fillRect/>
          </a:stretch>
        </p:blipFill>
        <p:spPr bwMode="auto">
          <a:xfrm>
            <a:off x="1" y="1"/>
            <a:ext cx="3203847" cy="3212976"/>
          </a:xfrm>
          <a:prstGeom prst="rect">
            <a:avLst/>
          </a:prstGeom>
          <a:noFill/>
          <a:ln w="9525">
            <a:noFill/>
            <a:miter lim="800000"/>
            <a:headEnd/>
            <a:tailEnd/>
          </a:ln>
        </p:spPr>
      </p:pic>
      <p:pic>
        <p:nvPicPr>
          <p:cNvPr id="9" name="Picture 4"/>
          <p:cNvPicPr>
            <a:picLocks noChangeAspect="1" noChangeArrowheads="1"/>
          </p:cNvPicPr>
          <p:nvPr/>
        </p:nvPicPr>
        <p:blipFill>
          <a:blip r:embed="rId8" cstate="print"/>
          <a:srcRect/>
          <a:stretch>
            <a:fillRect/>
          </a:stretch>
        </p:blipFill>
        <p:spPr bwMode="auto">
          <a:xfrm>
            <a:off x="3203848" y="0"/>
            <a:ext cx="2952328" cy="3212976"/>
          </a:xfrm>
          <a:prstGeom prst="rect">
            <a:avLst/>
          </a:prstGeom>
          <a:noFill/>
          <a:ln w="9525">
            <a:noFill/>
            <a:miter lim="800000"/>
            <a:headEnd/>
            <a:tailEnd/>
          </a:ln>
        </p:spPr>
      </p:pic>
      <p:sp>
        <p:nvSpPr>
          <p:cNvPr id="10" name="9 CuadroTexto"/>
          <p:cNvSpPr txBox="1"/>
          <p:nvPr/>
        </p:nvSpPr>
        <p:spPr>
          <a:xfrm>
            <a:off x="467544" y="6381328"/>
            <a:ext cx="8676456" cy="584775"/>
          </a:xfrm>
          <a:prstGeom prst="rect">
            <a:avLst/>
          </a:prstGeom>
          <a:noFill/>
        </p:spPr>
        <p:txBody>
          <a:bodyPr wrap="square" rtlCol="0">
            <a:spAutoFit/>
          </a:bodyPr>
          <a:lstStyle/>
          <a:p>
            <a:pPr algn="ctr"/>
            <a:r>
              <a:rPr lang="es-CL" sz="3200" dirty="0" smtClean="0">
                <a:latin typeface="Times New Roman" pitchFamily="18" charset="0"/>
                <a:cs typeface="Times New Roman" pitchFamily="18" charset="0"/>
              </a:rPr>
              <a:t> </a:t>
            </a:r>
            <a:r>
              <a:rPr lang="es-CL" sz="3200" b="1" dirty="0" smtClean="0">
                <a:latin typeface="Times New Roman" pitchFamily="18" charset="0"/>
                <a:cs typeface="Times New Roman" pitchFamily="18" charset="0"/>
              </a:rPr>
              <a:t>Elementos o materiales de fortificación</a:t>
            </a:r>
            <a:endParaRPr lang="es-CL" sz="3200" b="1" dirty="0">
              <a:latin typeface="Times New Roman" pitchFamily="18" charset="0"/>
              <a:cs typeface="Times New Roman" pitchFamily="18" charset="0"/>
            </a:endParaRPr>
          </a:p>
        </p:txBody>
      </p:sp>
      <p:sp>
        <p:nvSpPr>
          <p:cNvPr id="3" name="2 CuadroTexto"/>
          <p:cNvSpPr txBox="1"/>
          <p:nvPr/>
        </p:nvSpPr>
        <p:spPr>
          <a:xfrm>
            <a:off x="3563888" y="1268760"/>
            <a:ext cx="1080120" cy="707886"/>
          </a:xfrm>
          <a:prstGeom prst="rect">
            <a:avLst/>
          </a:prstGeom>
          <a:noFill/>
        </p:spPr>
        <p:txBody>
          <a:bodyPr wrap="square" rtlCol="0">
            <a:spAutoFit/>
          </a:bodyPr>
          <a:lstStyle/>
          <a:p>
            <a:r>
              <a:rPr lang="es-CL" sz="2000" b="1" dirty="0" smtClean="0">
                <a:solidFill>
                  <a:srgbClr val="FF0000"/>
                </a:solidFill>
                <a:latin typeface="Times New Roman" pitchFamily="18" charset="0"/>
                <a:cs typeface="Times New Roman" pitchFamily="18" charset="0"/>
              </a:rPr>
              <a:t>Malla Acma</a:t>
            </a:r>
            <a:endParaRPr lang="es-CL" sz="2000" b="1" dirty="0">
              <a:solidFill>
                <a:srgbClr val="FF0000"/>
              </a:solidFill>
              <a:latin typeface="Times New Roman" pitchFamily="18" charset="0"/>
              <a:cs typeface="Times New Roman" pitchFamily="18" charset="0"/>
            </a:endParaRPr>
          </a:p>
        </p:txBody>
      </p:sp>
      <p:sp>
        <p:nvSpPr>
          <p:cNvPr id="11" name="10 CuadroTexto"/>
          <p:cNvSpPr txBox="1"/>
          <p:nvPr/>
        </p:nvSpPr>
        <p:spPr>
          <a:xfrm>
            <a:off x="4103948" y="3429000"/>
            <a:ext cx="1836204" cy="400110"/>
          </a:xfrm>
          <a:prstGeom prst="rect">
            <a:avLst/>
          </a:prstGeom>
          <a:noFill/>
        </p:spPr>
        <p:txBody>
          <a:bodyPr wrap="square" rtlCol="0">
            <a:spAutoFit/>
          </a:bodyPr>
          <a:lstStyle/>
          <a:p>
            <a:r>
              <a:rPr lang="es-CL" sz="2000" b="1" dirty="0" smtClean="0">
                <a:solidFill>
                  <a:srgbClr val="FF0000"/>
                </a:solidFill>
                <a:latin typeface="Times New Roman" pitchFamily="18" charset="0"/>
                <a:cs typeface="Times New Roman" pitchFamily="18" charset="0"/>
              </a:rPr>
              <a:t>Perno Split Set</a:t>
            </a:r>
            <a:endParaRPr lang="es-CL" sz="2000" b="1" dirty="0">
              <a:solidFill>
                <a:srgbClr val="FF0000"/>
              </a:solidFill>
              <a:latin typeface="Times New Roman" pitchFamily="18" charset="0"/>
              <a:cs typeface="Times New Roman" pitchFamily="18" charset="0"/>
            </a:endParaRPr>
          </a:p>
        </p:txBody>
      </p:sp>
      <p:sp>
        <p:nvSpPr>
          <p:cNvPr id="12" name="11 CuadroTexto"/>
          <p:cNvSpPr txBox="1"/>
          <p:nvPr/>
        </p:nvSpPr>
        <p:spPr>
          <a:xfrm>
            <a:off x="6300192" y="3429000"/>
            <a:ext cx="2736304" cy="400110"/>
          </a:xfrm>
          <a:prstGeom prst="rect">
            <a:avLst/>
          </a:prstGeom>
          <a:noFill/>
        </p:spPr>
        <p:txBody>
          <a:bodyPr wrap="square" rtlCol="0">
            <a:spAutoFit/>
          </a:bodyPr>
          <a:lstStyle/>
          <a:p>
            <a:r>
              <a:rPr lang="es-CL" dirty="0" smtClean="0"/>
              <a:t>      </a:t>
            </a:r>
            <a:r>
              <a:rPr lang="es-CL" sz="2000" b="1" dirty="0" smtClean="0">
                <a:solidFill>
                  <a:srgbClr val="FF0000"/>
                </a:solidFill>
                <a:latin typeface="Times New Roman" pitchFamily="18" charset="0"/>
                <a:cs typeface="Times New Roman" pitchFamily="18" charset="0"/>
              </a:rPr>
              <a:t>Perno Helicoidales</a:t>
            </a:r>
            <a:endParaRPr lang="es-CL" sz="2000" b="1" dirty="0">
              <a:solidFill>
                <a:srgbClr val="FF0000"/>
              </a:solidFill>
              <a:latin typeface="Times New Roman" pitchFamily="18" charset="0"/>
              <a:cs typeface="Times New Roman" pitchFamily="18" charset="0"/>
            </a:endParaRPr>
          </a:p>
        </p:txBody>
      </p:sp>
      <p:sp>
        <p:nvSpPr>
          <p:cNvPr id="13" name="12 CuadroTexto"/>
          <p:cNvSpPr txBox="1"/>
          <p:nvPr/>
        </p:nvSpPr>
        <p:spPr>
          <a:xfrm>
            <a:off x="6804248" y="332656"/>
            <a:ext cx="2232248" cy="400110"/>
          </a:xfrm>
          <a:prstGeom prst="rect">
            <a:avLst/>
          </a:prstGeom>
          <a:noFill/>
        </p:spPr>
        <p:txBody>
          <a:bodyPr wrap="square" rtlCol="0">
            <a:spAutoFit/>
          </a:bodyPr>
          <a:lstStyle/>
          <a:p>
            <a:r>
              <a:rPr lang="es-CL" sz="2000" b="1" dirty="0" smtClean="0">
                <a:solidFill>
                  <a:schemeClr val="bg1"/>
                </a:solidFill>
                <a:latin typeface="Times New Roman" pitchFamily="18" charset="0"/>
                <a:cs typeface="Times New Roman" pitchFamily="18" charset="0"/>
              </a:rPr>
              <a:t>Cables de Acero</a:t>
            </a:r>
            <a:endParaRPr lang="es-CL" sz="2000" b="1" dirty="0">
              <a:solidFill>
                <a:schemeClr val="bg1"/>
              </a:solidFill>
              <a:latin typeface="Times New Roman" pitchFamily="18" charset="0"/>
              <a:cs typeface="Times New Roman" pitchFamily="18" charset="0"/>
            </a:endParaRPr>
          </a:p>
        </p:txBody>
      </p:sp>
      <p:sp>
        <p:nvSpPr>
          <p:cNvPr id="14" name="13 CuadroTexto"/>
          <p:cNvSpPr txBox="1"/>
          <p:nvPr/>
        </p:nvSpPr>
        <p:spPr>
          <a:xfrm>
            <a:off x="755576" y="332656"/>
            <a:ext cx="2304256" cy="400110"/>
          </a:xfrm>
          <a:prstGeom prst="rect">
            <a:avLst/>
          </a:prstGeom>
          <a:noFill/>
        </p:spPr>
        <p:txBody>
          <a:bodyPr wrap="square" rtlCol="0">
            <a:spAutoFit/>
          </a:bodyPr>
          <a:lstStyle/>
          <a:p>
            <a:r>
              <a:rPr lang="es-CL" sz="2000" b="1" dirty="0" smtClean="0">
                <a:solidFill>
                  <a:srgbClr val="FF0000"/>
                </a:solidFill>
                <a:latin typeface="Times New Roman" pitchFamily="18" charset="0"/>
                <a:cs typeface="Times New Roman" pitchFamily="18" charset="0"/>
              </a:rPr>
              <a:t>Malla Galvanizada</a:t>
            </a:r>
            <a:endParaRPr lang="es-CL" sz="2000" b="1" dirty="0">
              <a:solidFill>
                <a:srgbClr val="FF0000"/>
              </a:solidFill>
              <a:latin typeface="Times New Roman" pitchFamily="18" charset="0"/>
              <a:cs typeface="Times New Roman" pitchFamily="18" charset="0"/>
            </a:endParaRPr>
          </a:p>
        </p:txBody>
      </p:sp>
      <p:sp>
        <p:nvSpPr>
          <p:cNvPr id="15" name="14 CuadroTexto"/>
          <p:cNvSpPr txBox="1"/>
          <p:nvPr/>
        </p:nvSpPr>
        <p:spPr>
          <a:xfrm>
            <a:off x="107504" y="3429000"/>
            <a:ext cx="2952328" cy="707886"/>
          </a:xfrm>
          <a:prstGeom prst="rect">
            <a:avLst/>
          </a:prstGeom>
          <a:noFill/>
        </p:spPr>
        <p:txBody>
          <a:bodyPr wrap="square" rtlCol="0">
            <a:spAutoFit/>
          </a:bodyPr>
          <a:lstStyle/>
          <a:p>
            <a:r>
              <a:rPr lang="es-CL" sz="2000" b="1" dirty="0" smtClean="0">
                <a:solidFill>
                  <a:srgbClr val="FF0000"/>
                </a:solidFill>
                <a:latin typeface="Times New Roman" pitchFamily="18" charset="0"/>
                <a:cs typeface="Times New Roman" pitchFamily="18" charset="0"/>
              </a:rPr>
              <a:t>Huinchas Metálicas Strap</a:t>
            </a:r>
            <a:endParaRPr lang="es-CL" sz="2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2204864"/>
          </a:xfrm>
        </p:spPr>
        <p:style>
          <a:lnRef idx="1">
            <a:schemeClr val="accent5"/>
          </a:lnRef>
          <a:fillRef idx="2">
            <a:schemeClr val="accent5"/>
          </a:fillRef>
          <a:effectRef idx="1">
            <a:schemeClr val="accent5"/>
          </a:effectRef>
          <a:fontRef idx="minor">
            <a:schemeClr val="dk1"/>
          </a:fontRef>
        </p:style>
        <p:txBody>
          <a:bodyPr/>
          <a:lstStyle/>
          <a:p>
            <a:r>
              <a:rPr lang="es-CL" dirty="0" smtClean="0">
                <a:latin typeface="Times New Roman" pitchFamily="18" charset="0"/>
                <a:cs typeface="Times New Roman" pitchFamily="18" charset="0"/>
              </a:rPr>
              <a:t>FORTIFICACION</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0" y="0"/>
            <a:ext cx="9144000" cy="6858000"/>
          </a:xfrm>
        </p:spPr>
        <p:style>
          <a:lnRef idx="1">
            <a:schemeClr val="accent1"/>
          </a:lnRef>
          <a:fillRef idx="3">
            <a:schemeClr val="accent1"/>
          </a:fillRef>
          <a:effectRef idx="2">
            <a:schemeClr val="accent1"/>
          </a:effectRef>
          <a:fontRef idx="minor">
            <a:schemeClr val="lt1"/>
          </a:fontRef>
        </p:style>
        <p:txBody>
          <a:bodyPr/>
          <a:lstStyle/>
          <a:p>
            <a:pPr>
              <a:buNone/>
            </a:pPr>
            <a:r>
              <a:rPr lang="es-CL" dirty="0" smtClean="0">
                <a:latin typeface="Times New Roman" pitchFamily="18" charset="0"/>
                <a:cs typeface="Times New Roman" pitchFamily="18" charset="0"/>
              </a:rPr>
              <a:t>   </a:t>
            </a:r>
          </a:p>
          <a:p>
            <a:pPr>
              <a:buNone/>
            </a:pPr>
            <a:r>
              <a:rPr lang="es-CL" b="1" dirty="0" smtClean="0">
                <a:latin typeface="Times New Roman" pitchFamily="18" charset="0"/>
                <a:cs typeface="Times New Roman" pitchFamily="18" charset="0"/>
              </a:rPr>
              <a:t> CAPITULO IV.</a:t>
            </a:r>
          </a:p>
          <a:p>
            <a:pPr>
              <a:buNone/>
            </a:pPr>
            <a:r>
              <a:rPr lang="es-CL" b="1" dirty="0" smtClean="0">
                <a:latin typeface="Times New Roman" pitchFamily="18" charset="0"/>
                <a:cs typeface="Times New Roman" pitchFamily="18" charset="0"/>
              </a:rPr>
              <a:t> </a:t>
            </a:r>
          </a:p>
          <a:p>
            <a:pPr>
              <a:buNone/>
            </a:pPr>
            <a:r>
              <a:rPr lang="es-CL" b="1" dirty="0" smtClean="0">
                <a:latin typeface="Times New Roman" pitchFamily="18" charset="0"/>
                <a:cs typeface="Times New Roman" pitchFamily="18" charset="0"/>
              </a:rPr>
              <a:t>  GENERALIDADES DE LOS PERNOS.</a:t>
            </a:r>
          </a:p>
          <a:p>
            <a:pPr>
              <a:buNone/>
            </a:pPr>
            <a:r>
              <a:rPr lang="es-CL" b="1" dirty="0" smtClean="0">
                <a:latin typeface="Times New Roman" pitchFamily="18" charset="0"/>
                <a:cs typeface="Times New Roman" pitchFamily="18" charset="0"/>
              </a:rPr>
              <a:t> </a:t>
            </a:r>
          </a:p>
          <a:p>
            <a:pPr>
              <a:buNone/>
            </a:pPr>
            <a:r>
              <a:rPr lang="es-CL" b="1" dirty="0" smtClean="0">
                <a:latin typeface="Times New Roman" pitchFamily="18" charset="0"/>
                <a:cs typeface="Times New Roman" pitchFamily="18" charset="0"/>
              </a:rPr>
              <a:t>          PARTES CONSTITUYENTES,OTROS.</a:t>
            </a:r>
          </a:p>
          <a:p>
            <a:pPr>
              <a:buNone/>
            </a:pPr>
            <a:r>
              <a:rPr lang="es-CL" b="1" dirty="0" smtClean="0">
                <a:latin typeface="Times New Roman" pitchFamily="18" charset="0"/>
                <a:cs typeface="Times New Roman" pitchFamily="18" charset="0"/>
              </a:rPr>
              <a:t>  </a:t>
            </a:r>
          </a:p>
          <a:p>
            <a:pPr>
              <a:buNone/>
            </a:pPr>
            <a:r>
              <a:rPr lang="es-CL" b="1" dirty="0" smtClean="0">
                <a:latin typeface="Times New Roman" pitchFamily="18" charset="0"/>
                <a:cs typeface="Times New Roman" pitchFamily="18" charset="0"/>
              </a:rPr>
              <a:t>                   CONDICIONES DE COLOCACION.</a:t>
            </a:r>
          </a:p>
          <a:p>
            <a:pPr>
              <a:buNone/>
            </a:pPr>
            <a:endParaRPr lang="es-CL" b="1" dirty="0" smtClean="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48680"/>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PERNOS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7614" y="548680"/>
            <a:ext cx="9144000" cy="6309320"/>
          </a:xfrm>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endParaRPr lang="es-CL" dirty="0" smtClean="0">
              <a:latin typeface="Times New Roman" pitchFamily="18" charset="0"/>
              <a:cs typeface="Times New Roman" pitchFamily="18" charset="0"/>
            </a:endParaRPr>
          </a:p>
          <a:p>
            <a:pPr algn="just">
              <a:buNone/>
            </a:pPr>
            <a:r>
              <a:rPr lang="es-CL" sz="5100" dirty="0" smtClean="0">
                <a:latin typeface="Times New Roman" pitchFamily="18" charset="0"/>
                <a:cs typeface="Times New Roman" pitchFamily="18" charset="0"/>
              </a:rPr>
              <a:t>        </a:t>
            </a:r>
            <a:r>
              <a:rPr lang="es-CL" sz="9600" dirty="0" smtClean="0">
                <a:latin typeface="Times New Roman" pitchFamily="18" charset="0"/>
                <a:cs typeface="Times New Roman" pitchFamily="18" charset="0"/>
              </a:rPr>
              <a:t>El sistema con pernos se basa en el principio de ayudar al macizo rocoso </a:t>
            </a:r>
            <a:r>
              <a:rPr lang="es-CL" sz="9600" i="1" u="sng" dirty="0" smtClean="0">
                <a:latin typeface="Times New Roman" pitchFamily="18" charset="0"/>
                <a:cs typeface="Times New Roman" pitchFamily="18" charset="0"/>
              </a:rPr>
              <a:t>a autosoportarse</a:t>
            </a:r>
            <a:r>
              <a:rPr lang="es-CL" sz="9600" dirty="0" smtClean="0">
                <a:latin typeface="Times New Roman" pitchFamily="18" charset="0"/>
                <a:cs typeface="Times New Roman" pitchFamily="18" charset="0"/>
              </a:rPr>
              <a:t>. El perno pasa a formar parte del mismo entorno, reforzando la resistencia de la roca. El empleo de este sistema se ha ampliado debido a los avances de la mecánica de rocas y al desarrollo de nuevos pernos. Sus ventajas son:</a:t>
            </a:r>
          </a:p>
          <a:p>
            <a:pPr algn="just">
              <a:buFont typeface="Courier New" pitchFamily="49" charset="0"/>
              <a:buChar char="o"/>
            </a:pPr>
            <a:r>
              <a:rPr lang="es-CL" sz="9600" dirty="0" smtClean="0">
                <a:latin typeface="Times New Roman" pitchFamily="18" charset="0"/>
                <a:cs typeface="Times New Roman" pitchFamily="18" charset="0"/>
              </a:rPr>
              <a:t>Versatilidad, puede ser usado bajo cualquier geometría de la galería.</a:t>
            </a:r>
          </a:p>
          <a:p>
            <a:pPr algn="just">
              <a:buFont typeface="Courier New" pitchFamily="49" charset="0"/>
              <a:buChar char="o"/>
            </a:pPr>
            <a:r>
              <a:rPr lang="es-CL" sz="9600" dirty="0" smtClean="0">
                <a:latin typeface="Times New Roman" pitchFamily="18" charset="0"/>
                <a:cs typeface="Times New Roman" pitchFamily="18" charset="0"/>
              </a:rPr>
              <a:t>Relativamente económico.</a:t>
            </a:r>
          </a:p>
          <a:p>
            <a:pPr algn="just">
              <a:buFont typeface="Courier New" pitchFamily="49" charset="0"/>
              <a:buChar char="o"/>
            </a:pPr>
            <a:r>
              <a:rPr lang="es-CL" sz="9600" dirty="0" smtClean="0">
                <a:latin typeface="Times New Roman" pitchFamily="18" charset="0"/>
                <a:cs typeface="Times New Roman" pitchFamily="18" charset="0"/>
              </a:rPr>
              <a:t>La instalación puede ser mecanizada.</a:t>
            </a:r>
          </a:p>
          <a:p>
            <a:pPr algn="just">
              <a:buFont typeface="Courier New" pitchFamily="49" charset="0"/>
              <a:buChar char="o"/>
            </a:pPr>
            <a:r>
              <a:rPr lang="es-CL" sz="9600" dirty="0" smtClean="0">
                <a:latin typeface="Times New Roman" pitchFamily="18" charset="0"/>
                <a:cs typeface="Times New Roman" pitchFamily="18" charset="0"/>
              </a:rPr>
              <a:t>Simple de transportar e instalar.</a:t>
            </a:r>
          </a:p>
          <a:p>
            <a:pPr algn="just">
              <a:buFont typeface="Courier New" pitchFamily="49" charset="0"/>
              <a:buChar char="o"/>
            </a:pPr>
            <a:r>
              <a:rPr lang="es-CL" sz="9600" dirty="0" smtClean="0">
                <a:latin typeface="Times New Roman" pitchFamily="18" charset="0"/>
                <a:cs typeface="Times New Roman" pitchFamily="18" charset="0"/>
              </a:rPr>
              <a:t>Insensible a los efectos de proyección de tronaduras. </a:t>
            </a:r>
            <a:br>
              <a:rPr lang="es-CL" sz="9600" dirty="0" smtClean="0">
                <a:latin typeface="Times New Roman" pitchFamily="18" charset="0"/>
                <a:cs typeface="Times New Roman" pitchFamily="18" charset="0"/>
              </a:rPr>
            </a:br>
            <a:r>
              <a:rPr lang="es-CL" sz="9600" dirty="0" smtClean="0">
                <a:latin typeface="Times New Roman" pitchFamily="18" charset="0"/>
                <a:cs typeface="Times New Roman" pitchFamily="18" charset="0"/>
              </a:rPr>
              <a:t>En este sistema se utiliza malla tejida en los techos de las galerías para prevenir accidentes al personal o equipos, por caídas de trozos de roca. Las mallas tejidas son flexibles y fuertes y se apernan a intervalos de 1 a 1.5 metros, y dependiendo de esta distancia, pueden acumular un considerable peso de roca quebrada.</a:t>
            </a:r>
            <a:br>
              <a:rPr lang="es-CL" sz="9600" dirty="0" smtClean="0">
                <a:latin typeface="Times New Roman" pitchFamily="18" charset="0"/>
                <a:cs typeface="Times New Roman" pitchFamily="18" charset="0"/>
              </a:rPr>
            </a:br>
            <a:r>
              <a:rPr lang="es-ES" sz="9600" dirty="0">
                <a:latin typeface="Times New Roman" pitchFamily="18" charset="0"/>
                <a:cs typeface="Times New Roman" pitchFamily="18" charset="0"/>
              </a:rPr>
              <a:t>La funcionalidad de los pernos para roca, resistencia a la tracción, la función principal de todos los pernos para roca es resistir el movimiento del terreno. En general en la roca dura, este movimiento es el resultado de fallas y fracturas.</a:t>
            </a:r>
            <a:endParaRPr lang="es-CL" sz="96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just">
              <a:buNone/>
            </a:pPr>
            <a:r>
              <a:rPr lang="es-ES" dirty="0"/>
              <a:t> </a:t>
            </a:r>
            <a:r>
              <a:rPr lang="es-ES" dirty="0" smtClean="0"/>
              <a:t>              </a:t>
            </a:r>
            <a:r>
              <a:rPr lang="es-ES" sz="9600" dirty="0" smtClean="0">
                <a:latin typeface="Times New Roman" pitchFamily="18" charset="0"/>
                <a:cs typeface="Times New Roman" pitchFamily="18" charset="0"/>
              </a:rPr>
              <a:t>Estas </a:t>
            </a:r>
            <a:r>
              <a:rPr lang="es-ES" sz="9600" dirty="0">
                <a:latin typeface="Times New Roman" pitchFamily="18" charset="0"/>
                <a:cs typeface="Times New Roman" pitchFamily="18" charset="0"/>
              </a:rPr>
              <a:t>fracturas y estratos se abren con el tiempo debido a la presión vertical u horizontal, in situ, por el efecto de la gravedad en los bloques y el efecto de las variaciones de temperatura y humedad de la roca</a:t>
            </a:r>
            <a:r>
              <a:rPr lang="es-ES" sz="9600" dirty="0" smtClean="0">
                <a:latin typeface="Times New Roman" pitchFamily="18" charset="0"/>
                <a:cs typeface="Times New Roman" pitchFamily="18" charset="0"/>
              </a:rPr>
              <a:t>. </a:t>
            </a:r>
          </a:p>
          <a:p>
            <a:pPr algn="just">
              <a:buNone/>
            </a:pPr>
            <a:r>
              <a:rPr lang="es-ES" sz="9600" dirty="0" smtClean="0">
                <a:latin typeface="Times New Roman" pitchFamily="18" charset="0"/>
                <a:cs typeface="Times New Roman" pitchFamily="18" charset="0"/>
              </a:rPr>
              <a:t>    La correcta instalación de los pernos de roca, para lograr la máxima eficiencia de ellos, debe considerar una perforación correcta, el empleo de métodos efectivos para tensar o apretar los pernos y usar el tipo adecuado de perno a las condiciones existente en la faena. </a:t>
            </a:r>
          </a:p>
          <a:p>
            <a:pPr algn="just">
              <a:buNone/>
            </a:pPr>
            <a:r>
              <a:rPr lang="es-ES" sz="9600" dirty="0" smtClean="0">
                <a:latin typeface="Times New Roman" pitchFamily="18" charset="0"/>
                <a:cs typeface="Times New Roman" pitchFamily="18" charset="0"/>
              </a:rPr>
              <a:t>    Además se deben considerar una serie de elementos  en el uso de los pernos , los cuales son importantes, denominados </a:t>
            </a:r>
            <a:r>
              <a:rPr lang="es-ES" sz="9600" dirty="0">
                <a:latin typeface="Times New Roman" pitchFamily="18" charset="0"/>
                <a:cs typeface="Times New Roman" pitchFamily="18" charset="0"/>
              </a:rPr>
              <a:t>accesorios. </a:t>
            </a:r>
            <a:r>
              <a:rPr lang="es-ES" sz="9600" b="1" i="1" u="sng" dirty="0">
                <a:solidFill>
                  <a:srgbClr val="FF0000"/>
                </a:solidFill>
                <a:latin typeface="Times New Roman" pitchFamily="18" charset="0"/>
                <a:cs typeface="Times New Roman" pitchFamily="18" charset="0"/>
              </a:rPr>
              <a:t>El perno está constituido por:</a:t>
            </a:r>
            <a:endParaRPr lang="es-CL" sz="9600" b="1" i="1" u="sng" dirty="0">
              <a:solidFill>
                <a:srgbClr val="FF0000"/>
              </a:solidFill>
              <a:latin typeface="Times New Roman" pitchFamily="18" charset="0"/>
              <a:cs typeface="Times New Roman" pitchFamily="18" charset="0"/>
            </a:endParaRPr>
          </a:p>
          <a:p>
            <a:pPr algn="just"/>
            <a:r>
              <a:rPr lang="es-ES" sz="9600" dirty="0">
                <a:latin typeface="Times New Roman" pitchFamily="18" charset="0"/>
                <a:cs typeface="Times New Roman" pitchFamily="18" charset="0"/>
              </a:rPr>
              <a:t>Barra de fierro, o acero tratado.</a:t>
            </a:r>
            <a:endParaRPr lang="es-CL" sz="9600" dirty="0">
              <a:latin typeface="Times New Roman" pitchFamily="18" charset="0"/>
              <a:cs typeface="Times New Roman" pitchFamily="18" charset="0"/>
            </a:endParaRPr>
          </a:p>
          <a:p>
            <a:pPr lvl="0" algn="just"/>
            <a:r>
              <a:rPr lang="es-ES" sz="9600" dirty="0">
                <a:latin typeface="Times New Roman" pitchFamily="18" charset="0"/>
                <a:cs typeface="Times New Roman" pitchFamily="18" charset="0"/>
              </a:rPr>
              <a:t>Resina o cemento.</a:t>
            </a:r>
            <a:endParaRPr lang="es-CL" sz="9600" dirty="0">
              <a:latin typeface="Times New Roman" pitchFamily="18" charset="0"/>
              <a:cs typeface="Times New Roman" pitchFamily="18" charset="0"/>
            </a:endParaRPr>
          </a:p>
          <a:p>
            <a:pPr lvl="0" algn="just"/>
            <a:r>
              <a:rPr lang="es-ES" sz="9600" dirty="0">
                <a:latin typeface="Times New Roman" pitchFamily="18" charset="0"/>
                <a:cs typeface="Times New Roman" pitchFamily="18" charset="0"/>
              </a:rPr>
              <a:t>Planchuelas metálicas (espesor ¼”  8” x 8”).</a:t>
            </a:r>
          </a:p>
          <a:p>
            <a:pPr lvl="0" algn="just"/>
            <a:r>
              <a:rPr lang="es-ES" sz="9600" dirty="0">
                <a:latin typeface="Times New Roman" pitchFamily="18" charset="0"/>
                <a:cs typeface="Times New Roman" pitchFamily="18" charset="0"/>
              </a:rPr>
              <a:t>Tuercas. </a:t>
            </a:r>
          </a:p>
          <a:p>
            <a:pPr lvl="0" algn="just"/>
            <a:r>
              <a:rPr lang="es-ES" sz="9600" dirty="0">
                <a:latin typeface="Times New Roman" pitchFamily="18" charset="0"/>
                <a:cs typeface="Times New Roman" pitchFamily="18" charset="0"/>
              </a:rPr>
              <a:t>Los Pernos de fricción, sin uso de resina o cemento.</a:t>
            </a:r>
            <a:endParaRPr lang="es-CL" sz="9600" dirty="0">
              <a:latin typeface="Times New Roman" pitchFamily="18" charset="0"/>
              <a:cs typeface="Times New Roman" pitchFamily="18" charset="0"/>
            </a:endParaRPr>
          </a:p>
          <a:p>
            <a:pPr algn="just">
              <a:buNone/>
            </a:pPr>
            <a:r>
              <a:rPr lang="es-ES" sz="9600" dirty="0">
                <a:latin typeface="Times New Roman" pitchFamily="18" charset="0"/>
                <a:cs typeface="Times New Roman" pitchFamily="18" charset="0"/>
              </a:rPr>
              <a:t> </a:t>
            </a:r>
            <a:r>
              <a:rPr lang="es-CL" sz="9600" dirty="0">
                <a:latin typeface="Times New Roman" pitchFamily="18" charset="0"/>
                <a:cs typeface="Times New Roman" pitchFamily="18" charset="0"/>
              </a:rPr>
              <a:t>   </a:t>
            </a:r>
            <a:r>
              <a:rPr lang="es-ES" sz="9600" dirty="0">
                <a:latin typeface="Times New Roman" pitchFamily="18" charset="0"/>
                <a:cs typeface="Times New Roman" pitchFamily="18" charset="0"/>
              </a:rPr>
              <a:t>El uso de la resina aun no se ha masificado especialmente por su alto costo comparado con el cemento.</a:t>
            </a:r>
            <a:endParaRPr lang="es-CL" sz="9600" dirty="0">
              <a:latin typeface="Times New Roman" pitchFamily="18" charset="0"/>
              <a:cs typeface="Times New Roman" pitchFamily="18" charset="0"/>
            </a:endParaRPr>
          </a:p>
          <a:p>
            <a:pPr algn="just">
              <a:buNone/>
            </a:pPr>
            <a:r>
              <a:rPr lang="es-ES" sz="9600" dirty="0">
                <a:latin typeface="Times New Roman" pitchFamily="18" charset="0"/>
                <a:cs typeface="Times New Roman" pitchFamily="18" charset="0"/>
              </a:rPr>
              <a:t>    El perno resiste el peso del bloque, ya sea por adherencia de su cabeza expansible o por la adherencia a lo largo de todo el perno cuando es de anclaje repartido. </a:t>
            </a:r>
            <a:endParaRPr lang="es-CL" sz="9600" dirty="0">
              <a:latin typeface="Times New Roman" pitchFamily="18" charset="0"/>
              <a:cs typeface="Times New Roman" pitchFamily="18" charset="0"/>
            </a:endParaRPr>
          </a:p>
          <a:p>
            <a:pPr algn="just">
              <a:buNone/>
            </a:pPr>
            <a:endParaRPr lang="es-CL" sz="9600" dirty="0" smtClean="0">
              <a:latin typeface="Times New Roman" pitchFamily="18" charset="0"/>
              <a:cs typeface="Times New Roman" pitchFamily="18" charset="0"/>
            </a:endParaRPr>
          </a:p>
          <a:p>
            <a:pPr algn="just">
              <a:buNone/>
            </a:pPr>
            <a:endParaRPr lang="es-ES" sz="12800" dirty="0" smtClean="0">
              <a:latin typeface="Times New Roman" pitchFamily="18" charset="0"/>
              <a:cs typeface="Times New Roman" pitchFamily="18" charset="0"/>
            </a:endParaRPr>
          </a:p>
          <a:p>
            <a:pPr algn="just">
              <a:buNone/>
            </a:pPr>
            <a:endParaRPr lang="es-ES" sz="12800" dirty="0" smtClean="0">
              <a:latin typeface="Times New Roman" pitchFamily="18" charset="0"/>
              <a:cs typeface="Times New Roman" pitchFamily="18" charset="0"/>
            </a:endParaRPr>
          </a:p>
          <a:p>
            <a:pPr algn="just">
              <a:buNone/>
            </a:pPr>
            <a:r>
              <a:rPr lang="es-CL" sz="10400" dirty="0" smtClean="0">
                <a:latin typeface="Times New Roman" pitchFamily="18" charset="0"/>
                <a:cs typeface="Times New Roman" pitchFamily="18" charset="0"/>
              </a:rPr>
              <a:t>     </a:t>
            </a:r>
            <a:endParaRPr lang="es-CL" sz="9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08720"/>
          </a:xfrm>
        </p:spPr>
        <p:style>
          <a:lnRef idx="2">
            <a:schemeClr val="accent2"/>
          </a:lnRef>
          <a:fillRef idx="1">
            <a:schemeClr val="lt1"/>
          </a:fillRef>
          <a:effectRef idx="0">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PLANCHUELAS</a:t>
            </a:r>
            <a:endParaRPr lang="es-CL" dirty="0">
              <a:solidFill>
                <a:srgbClr val="FF0000"/>
              </a:solidFill>
              <a:latin typeface="Times New Roman" pitchFamily="18" charset="0"/>
              <a:cs typeface="Times New Roman" pitchFamily="18" charset="0"/>
            </a:endParaRPr>
          </a:p>
        </p:txBody>
      </p:sp>
      <p:pic>
        <p:nvPicPr>
          <p:cNvPr id="2050" name="Picture 2" descr="C:\Users\Victor\Pictures\PLANCHUELAS2.gif"/>
          <p:cNvPicPr>
            <a:picLocks noGrp="1" noChangeAspect="1" noChangeArrowheads="1"/>
          </p:cNvPicPr>
          <p:nvPr>
            <p:ph idx="1"/>
          </p:nvPr>
        </p:nvPicPr>
        <p:blipFill>
          <a:blip r:embed="rId2" cstate="print"/>
          <a:srcRect/>
          <a:stretch>
            <a:fillRect/>
          </a:stretch>
        </p:blipFill>
        <p:spPr bwMode="auto">
          <a:xfrm>
            <a:off x="0" y="3140968"/>
            <a:ext cx="9144000" cy="3717032"/>
          </a:xfrm>
          <a:prstGeom prst="rect">
            <a:avLst/>
          </a:prstGeom>
        </p:spPr>
        <p:style>
          <a:lnRef idx="2">
            <a:schemeClr val="accent2"/>
          </a:lnRef>
          <a:fillRef idx="1">
            <a:schemeClr val="lt1"/>
          </a:fillRef>
          <a:effectRef idx="0">
            <a:schemeClr val="accent2"/>
          </a:effectRef>
          <a:fontRef idx="minor">
            <a:schemeClr val="dk1"/>
          </a:fontRef>
        </p:style>
      </p:pic>
      <p:sp>
        <p:nvSpPr>
          <p:cNvPr id="5" name="4 CuadroTexto"/>
          <p:cNvSpPr txBox="1"/>
          <p:nvPr/>
        </p:nvSpPr>
        <p:spPr>
          <a:xfrm>
            <a:off x="0" y="908720"/>
            <a:ext cx="9144000"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CL" sz="2400" dirty="0" smtClean="0">
                <a:latin typeface="Times New Roman" pitchFamily="18" charset="0"/>
                <a:cs typeface="Times New Roman" pitchFamily="18" charset="0"/>
              </a:rPr>
              <a:t>Son diseñadas para ser usadas con los pernos, </a:t>
            </a:r>
            <a:r>
              <a:rPr lang="es-CL" sz="2400" i="1" u="sng" dirty="0" smtClean="0">
                <a:solidFill>
                  <a:srgbClr val="FF0000"/>
                </a:solidFill>
                <a:latin typeface="Times New Roman" pitchFamily="18" charset="0"/>
                <a:cs typeface="Times New Roman" pitchFamily="18" charset="0"/>
              </a:rPr>
              <a:t>son las encargadas de proveer un confinamiento de la superficie fracturada y por lo tanto un soporte de la zona entre pernos manteniendo la integridad del macizo rocoso.</a:t>
            </a:r>
            <a:r>
              <a:rPr lang="es-CL" sz="2400" dirty="0" smtClean="0">
                <a:latin typeface="Times New Roman" pitchFamily="18" charset="0"/>
                <a:cs typeface="Times New Roman" pitchFamily="18" charset="0"/>
              </a:rPr>
              <a:t> Están diseñadas para distribuir la carga en la cabeza del perno de manera uniforme en la roca adyacente, se fabrican  en acero ASTM A36, y se fabrican en acero negro y/o galvanizado</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08720"/>
          </a:xfrm>
        </p:spPr>
        <p:style>
          <a:lnRef idx="1">
            <a:schemeClr val="accent1"/>
          </a:lnRef>
          <a:fillRef idx="2">
            <a:schemeClr val="accent1"/>
          </a:fillRef>
          <a:effectRef idx="1">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TUERCAS</a:t>
            </a:r>
            <a:endParaRPr lang="es-CL" dirty="0">
              <a:solidFill>
                <a:srgbClr val="FF0000"/>
              </a:solidFill>
              <a:latin typeface="Times New Roman" pitchFamily="18" charset="0"/>
              <a:cs typeface="Times New Roman" pitchFamily="18" charset="0"/>
            </a:endParaRPr>
          </a:p>
        </p:txBody>
      </p:sp>
      <p:pic>
        <p:nvPicPr>
          <p:cNvPr id="9218" name="Picture 2" descr="C:\Users\Victor\Pictures\tuercas01.jpg"/>
          <p:cNvPicPr>
            <a:picLocks noGrp="1" noChangeAspect="1" noChangeArrowheads="1"/>
          </p:cNvPicPr>
          <p:nvPr>
            <p:ph idx="1"/>
          </p:nvPr>
        </p:nvPicPr>
        <p:blipFill>
          <a:blip r:embed="rId2" cstate="print"/>
          <a:srcRect/>
          <a:stretch>
            <a:fillRect/>
          </a:stretch>
        </p:blipFill>
        <p:spPr bwMode="auto">
          <a:xfrm>
            <a:off x="0" y="3335220"/>
            <a:ext cx="9144000" cy="3522780"/>
          </a:xfrm>
          <a:prstGeom prst="rect">
            <a:avLst/>
          </a:prstGeom>
        </p:spPr>
        <p:style>
          <a:lnRef idx="2">
            <a:schemeClr val="accent1"/>
          </a:lnRef>
          <a:fillRef idx="1">
            <a:schemeClr val="lt1"/>
          </a:fillRef>
          <a:effectRef idx="0">
            <a:schemeClr val="accent1"/>
          </a:effectRef>
          <a:fontRef idx="minor">
            <a:schemeClr val="dk1"/>
          </a:fontRef>
        </p:style>
      </p:pic>
      <p:sp>
        <p:nvSpPr>
          <p:cNvPr id="5" name="4 Rectángulo"/>
          <p:cNvSpPr/>
          <p:nvPr/>
        </p:nvSpPr>
        <p:spPr>
          <a:xfrm>
            <a:off x="0" y="980729"/>
            <a:ext cx="9144000" cy="235449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CL" sz="2500" dirty="0" smtClean="0">
                <a:latin typeface="Times New Roman" pitchFamily="18" charset="0"/>
                <a:cs typeface="Times New Roman" pitchFamily="18" charset="0"/>
              </a:rPr>
              <a:t>Es un producto complementario al Perno de Anclaje, </a:t>
            </a:r>
            <a:r>
              <a:rPr lang="es-CL" sz="2500" i="1" u="sng" dirty="0" smtClean="0">
                <a:solidFill>
                  <a:srgbClr val="FF0000"/>
                </a:solidFill>
                <a:latin typeface="Times New Roman" pitchFamily="18" charset="0"/>
                <a:cs typeface="Times New Roman" pitchFamily="18" charset="0"/>
              </a:rPr>
              <a:t>se utiliza principalmente para sujetar la planchuela contra el muro que se está anclando</a:t>
            </a:r>
            <a:r>
              <a:rPr lang="es-CL" sz="2400" i="1" u="sng" dirty="0" smtClean="0">
                <a:solidFill>
                  <a:srgbClr val="FF0000"/>
                </a:solidFill>
                <a:latin typeface="Times New Roman" pitchFamily="18" charset="0"/>
                <a:cs typeface="Times New Roman" pitchFamily="18" charset="0"/>
              </a:rPr>
              <a:t>. </a:t>
            </a:r>
          </a:p>
          <a:p>
            <a:r>
              <a:rPr lang="es-CL" sz="2400" dirty="0" smtClean="0">
                <a:latin typeface="Times New Roman" pitchFamily="18" charset="0"/>
                <a:cs typeface="Times New Roman" pitchFamily="18" charset="0"/>
              </a:rPr>
              <a:t>DESCRIPCION: Es una tuerca fabricada en fundición nodular, material en el cual el grafito está presente en forma esferoidal otorgándole buenas características de ductibilidad</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ictor\Pictures\untitled.png"/>
          <p:cNvPicPr>
            <a:picLocks noGrp="1" noChangeAspect="1" noChangeArrowheads="1"/>
          </p:cNvPicPr>
          <p:nvPr>
            <p:ph idx="1"/>
          </p:nvPr>
        </p:nvPicPr>
        <p:blipFill>
          <a:blip r:embed="rId2" cstate="print"/>
          <a:srcRect/>
          <a:stretch>
            <a:fillRect/>
          </a:stretch>
        </p:blipFill>
        <p:spPr bwMode="auto">
          <a:xfrm>
            <a:off x="0" y="2492896"/>
            <a:ext cx="9144000" cy="4390604"/>
          </a:xfrm>
          <a:prstGeom prst="rect">
            <a:avLst/>
          </a:prstGeom>
        </p:spPr>
        <p:style>
          <a:lnRef idx="2">
            <a:schemeClr val="dk1"/>
          </a:lnRef>
          <a:fillRef idx="1">
            <a:schemeClr val="lt1"/>
          </a:fillRef>
          <a:effectRef idx="0">
            <a:schemeClr val="dk1"/>
          </a:effectRef>
          <a:fontRef idx="minor">
            <a:schemeClr val="dk1"/>
          </a:fontRef>
        </p:style>
      </p:pic>
      <p:pic>
        <p:nvPicPr>
          <p:cNvPr id="4" name="Picture 2" descr="C:\Users\Victor\Pictures\12-28da47630c.jpg"/>
          <p:cNvPicPr>
            <a:picLocks noChangeAspect="1" noChangeArrowheads="1"/>
          </p:cNvPicPr>
          <p:nvPr/>
        </p:nvPicPr>
        <p:blipFill>
          <a:blip r:embed="rId3" cstate="print"/>
          <a:srcRect/>
          <a:stretch>
            <a:fillRect/>
          </a:stretch>
        </p:blipFill>
        <p:spPr bwMode="auto">
          <a:xfrm>
            <a:off x="-12272" y="0"/>
            <a:ext cx="9156272" cy="2492896"/>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4266523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buNone/>
            </a:pPr>
            <a:r>
              <a:rPr lang="es-CL" sz="2400" b="1" i="1" u="sng" dirty="0" smtClean="0">
                <a:solidFill>
                  <a:srgbClr val="FF0000"/>
                </a:solidFill>
                <a:latin typeface="Times New Roman" pitchFamily="18" charset="0"/>
                <a:cs typeface="Times New Roman" pitchFamily="18" charset="0"/>
              </a:rPr>
              <a:t>RESINA</a:t>
            </a:r>
            <a:r>
              <a:rPr lang="es-CL" sz="2400" b="1" i="1" dirty="0" smtClean="0">
                <a:solidFill>
                  <a:srgbClr val="FF0000"/>
                </a:solidFill>
                <a:latin typeface="Times New Roman" pitchFamily="18" charset="0"/>
                <a:cs typeface="Times New Roman" pitchFamily="18" charset="0"/>
              </a:rPr>
              <a:t>. </a:t>
            </a:r>
            <a:r>
              <a:rPr lang="es-CL" sz="2400" i="1" dirty="0" smtClean="0">
                <a:solidFill>
                  <a:schemeClr val="tx1"/>
                </a:solidFill>
                <a:latin typeface="Times New Roman" pitchFamily="18" charset="0"/>
                <a:cs typeface="Times New Roman" pitchFamily="18" charset="0"/>
              </a:rPr>
              <a:t>El cartucho de resina se compone de dos compartimientos separados. Un compartimiento contiene una masilla de resina de poliéster y el otro un catalizador químico. La rotación del perno durante la instalación rompe el cartucho y mezcla los dos componentes, lo que provoca una reacción química que transforma la masilla de la resina a un ancla solida como roca.</a:t>
            </a:r>
            <a:r>
              <a:rPr lang="es-ES" sz="2400" b="1" i="1" dirty="0">
                <a:solidFill>
                  <a:schemeClr val="tx1"/>
                </a:solidFill>
                <a:latin typeface="Times New Roman" pitchFamily="18" charset="0"/>
                <a:cs typeface="Times New Roman" pitchFamily="18" charset="0"/>
              </a:rPr>
              <a:t> </a:t>
            </a:r>
            <a:endParaRPr lang="es-ES" sz="2400" b="1" i="1" dirty="0" smtClean="0">
              <a:solidFill>
                <a:schemeClr val="tx1"/>
              </a:solidFill>
              <a:latin typeface="Times New Roman" pitchFamily="18" charset="0"/>
              <a:cs typeface="Times New Roman" pitchFamily="18" charset="0"/>
            </a:endParaRPr>
          </a:p>
          <a:p>
            <a:pPr algn="just"/>
            <a:endParaRPr lang="es-ES" sz="2400" b="1" i="1" u="sng" dirty="0" smtClean="0">
              <a:solidFill>
                <a:srgbClr val="FF0000"/>
              </a:solidFill>
              <a:latin typeface="Times New Roman" pitchFamily="18" charset="0"/>
              <a:cs typeface="Times New Roman" pitchFamily="18" charset="0"/>
            </a:endParaRPr>
          </a:p>
          <a:p>
            <a:pPr algn="just"/>
            <a:endParaRPr lang="es-ES" sz="2400" b="1" i="1" u="sng" dirty="0">
              <a:solidFill>
                <a:srgbClr val="FF0000"/>
              </a:solidFill>
              <a:latin typeface="Times New Roman" pitchFamily="18" charset="0"/>
              <a:cs typeface="Times New Roman" pitchFamily="18" charset="0"/>
            </a:endParaRPr>
          </a:p>
          <a:p>
            <a:pPr algn="just"/>
            <a:endParaRPr lang="es-ES" sz="2400" b="1" i="1" u="sng" dirty="0" smtClean="0">
              <a:solidFill>
                <a:srgbClr val="FF0000"/>
              </a:solidFill>
              <a:latin typeface="Times New Roman" pitchFamily="18" charset="0"/>
              <a:cs typeface="Times New Roman" pitchFamily="18" charset="0"/>
            </a:endParaRPr>
          </a:p>
          <a:p>
            <a:pPr algn="just"/>
            <a:endParaRPr lang="es-ES" sz="2400" b="1" i="1" u="sng" dirty="0" smtClean="0">
              <a:solidFill>
                <a:srgbClr val="FF0000"/>
              </a:solidFill>
              <a:latin typeface="Times New Roman" pitchFamily="18" charset="0"/>
              <a:cs typeface="Times New Roman" pitchFamily="18" charset="0"/>
            </a:endParaRPr>
          </a:p>
          <a:p>
            <a:pPr algn="just"/>
            <a:endParaRPr lang="es-ES" sz="2400" b="1" i="1" u="sng" dirty="0">
              <a:solidFill>
                <a:srgbClr val="FF0000"/>
              </a:solidFill>
              <a:latin typeface="Times New Roman" pitchFamily="18" charset="0"/>
              <a:cs typeface="Times New Roman" pitchFamily="18" charset="0"/>
            </a:endParaRPr>
          </a:p>
          <a:p>
            <a:pPr marL="0" indent="0" algn="just">
              <a:buNone/>
            </a:pPr>
            <a:r>
              <a:rPr lang="es-ES" sz="2400" b="1" i="1" u="sng" dirty="0" smtClean="0">
                <a:solidFill>
                  <a:srgbClr val="FF0000"/>
                </a:solidFill>
                <a:latin typeface="Times New Roman" pitchFamily="18" charset="0"/>
                <a:cs typeface="Times New Roman" pitchFamily="18" charset="0"/>
              </a:rPr>
              <a:t>Grouting</a:t>
            </a:r>
            <a:r>
              <a:rPr lang="es-ES" sz="2400" dirty="0">
                <a:solidFill>
                  <a:srgbClr val="FF0000"/>
                </a:solidFill>
                <a:latin typeface="Times New Roman" pitchFamily="18" charset="0"/>
                <a:cs typeface="Times New Roman" pitchFamily="18" charset="0"/>
              </a:rPr>
              <a:t>. </a:t>
            </a:r>
            <a:r>
              <a:rPr lang="es-ES" sz="2400" dirty="0">
                <a:latin typeface="Times New Roman" pitchFamily="18" charset="0"/>
                <a:cs typeface="Times New Roman" pitchFamily="18" charset="0"/>
              </a:rPr>
              <a:t>Son inyecciones de cementos (lechadas) o resinas que tienen un tiempo de fraguado para que ingrese en las fisuras y después las consolide, la presión de inyección y el tiempo de fraguado se debe estudiar de acuerdo a las fisuras o grietas de la roca, se usa principalmente para eliminar filtraciones de agua o consolidar sectores fracturados. También se usan en colocación de pernos de roca.</a:t>
            </a:r>
            <a:endParaRPr lang="es-CL" sz="2400" dirty="0">
              <a:latin typeface="Times New Roman" pitchFamily="18" charset="0"/>
              <a:cs typeface="Times New Roman" pitchFamily="18" charset="0"/>
            </a:endParaRPr>
          </a:p>
          <a:p>
            <a:pPr algn="just"/>
            <a:endParaRPr lang="es-CL" sz="2400" i="1" u="sng" dirty="0">
              <a:solidFill>
                <a:srgbClr val="FF0000"/>
              </a:solidFill>
              <a:latin typeface="Times New Roman" pitchFamily="18" charset="0"/>
              <a:cs typeface="Times New Roman" pitchFamily="18" charset="0"/>
            </a:endParaRPr>
          </a:p>
        </p:txBody>
      </p:sp>
      <p:pic>
        <p:nvPicPr>
          <p:cNvPr id="7" name="3 Marcador de contenido" descr="http://www.miningrock.cl/img/productos/cartucho-resina.jpg"/>
          <p:cNvPicPr>
            <a:picLocks/>
          </p:cNvPicPr>
          <p:nvPr/>
        </p:nvPicPr>
        <p:blipFill>
          <a:blip r:embed="rId2" cstate="print"/>
          <a:srcRect/>
          <a:stretch>
            <a:fillRect/>
          </a:stretch>
        </p:blipFill>
        <p:spPr bwMode="auto">
          <a:xfrm>
            <a:off x="0" y="2204864"/>
            <a:ext cx="9144000" cy="2232248"/>
          </a:xfrm>
          <a:prstGeom prst="rect">
            <a:avLst/>
          </a:prstGeom>
          <a:ln w="9525" cap="flat" cmpd="sng" algn="ctr">
            <a:solidFill>
              <a:schemeClr val="accent1">
                <a:shade val="95000"/>
                <a:satMod val="105000"/>
              </a:schemeClr>
            </a:solidFill>
            <a:prstDash val="solid"/>
            <a:headEnd/>
            <a:tailEnd/>
          </a:ln>
        </p:spPr>
        <p:style>
          <a:lnRef idx="1">
            <a:schemeClr val="accent1"/>
          </a:lnRef>
          <a:fillRef idx="2">
            <a:schemeClr val="accent1"/>
          </a:fillRef>
          <a:effectRef idx="1">
            <a:schemeClr val="accent1"/>
          </a:effectRef>
          <a:fontRef idx="minor">
            <a:schemeClr val="dk1"/>
          </a:fontRef>
        </p:style>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20688"/>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D.S N° 132</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620688"/>
            <a:ext cx="9144000" cy="6237312"/>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just">
              <a:buNone/>
            </a:pPr>
            <a:r>
              <a:rPr lang="es-CL" sz="4000" dirty="0" smtClean="0">
                <a:latin typeface="Times New Roman" pitchFamily="18" charset="0"/>
                <a:cs typeface="Times New Roman" pitchFamily="18" charset="0"/>
              </a:rPr>
              <a:t>         </a:t>
            </a:r>
            <a:r>
              <a:rPr lang="es-ES" sz="9600" dirty="0" smtClean="0">
                <a:latin typeface="Times New Roman" pitchFamily="18" charset="0"/>
                <a:cs typeface="Times New Roman" pitchFamily="18" charset="0"/>
              </a:rPr>
              <a:t>CAPITULO SEXTO. FORTIFICACIÓN</a:t>
            </a:r>
            <a:endParaRPr lang="es-CL" sz="9600" dirty="0">
              <a:latin typeface="Times New Roman" pitchFamily="18" charset="0"/>
              <a:cs typeface="Times New Roman" pitchFamily="18" charset="0"/>
            </a:endParaRPr>
          </a:p>
          <a:p>
            <a:pPr algn="just">
              <a:buNone/>
            </a:pPr>
            <a:r>
              <a:rPr lang="es-ES" sz="9600" i="1" dirty="0" smtClean="0">
                <a:latin typeface="Times New Roman" pitchFamily="18" charset="0"/>
                <a:cs typeface="Times New Roman" pitchFamily="18" charset="0"/>
              </a:rPr>
              <a:t>     </a:t>
            </a:r>
            <a:r>
              <a:rPr lang="es-ES" sz="9600" i="1" u="sng" dirty="0" smtClean="0">
                <a:latin typeface="Times New Roman" pitchFamily="18" charset="0"/>
                <a:cs typeface="Times New Roman" pitchFamily="18" charset="0"/>
              </a:rPr>
              <a:t>Artículo </a:t>
            </a:r>
            <a:r>
              <a:rPr lang="es-ES" sz="9600" i="1" u="sng" dirty="0" smtClean="0">
                <a:latin typeface="Times New Roman" pitchFamily="18" charset="0"/>
                <a:cs typeface="Times New Roman" pitchFamily="18" charset="0"/>
              </a:rPr>
              <a:t>157</a:t>
            </a:r>
            <a:r>
              <a:rPr lang="es-ES" sz="9600" dirty="0" smtClean="0">
                <a:latin typeface="Times New Roman" pitchFamily="18" charset="0"/>
                <a:cs typeface="Times New Roman" pitchFamily="18" charset="0"/>
              </a:rPr>
              <a:t>. </a:t>
            </a:r>
            <a:r>
              <a:rPr lang="es-ES" sz="9600" dirty="0">
                <a:latin typeface="Times New Roman" pitchFamily="18" charset="0"/>
                <a:cs typeface="Times New Roman" pitchFamily="18" charset="0"/>
              </a:rPr>
              <a:t>Los trabajos subterráneos deben ser provistos, sin retardo, del sostenimiento más adecuado a la naturaleza del terreno y solamente podrán quedar sin fortificación los sectores en los cuales las mediciones, los ensayos, su análisis y la experiencia en sectores de comportamiento conocido, hayan demostrado su condición de autosoporte consecuente con la presencia de presiones que se mantienen por debajo de los límites críticos que la roca natural es capaz de soportar</a:t>
            </a:r>
            <a:r>
              <a:rPr lang="es-ES" sz="9600" dirty="0" smtClean="0">
                <a:latin typeface="Times New Roman" pitchFamily="18" charset="0"/>
                <a:cs typeface="Times New Roman" pitchFamily="18" charset="0"/>
              </a:rPr>
              <a:t>.</a:t>
            </a:r>
            <a:r>
              <a:rPr lang="es-ES" sz="9600" dirty="0">
                <a:latin typeface="Times New Roman" pitchFamily="18" charset="0"/>
                <a:cs typeface="Times New Roman" pitchFamily="18" charset="0"/>
              </a:rPr>
              <a:t> </a:t>
            </a:r>
            <a:endParaRPr lang="es-ES" sz="9600" dirty="0" smtClean="0">
              <a:latin typeface="Times New Roman" pitchFamily="18" charset="0"/>
              <a:cs typeface="Times New Roman" pitchFamily="18" charset="0"/>
            </a:endParaRPr>
          </a:p>
          <a:p>
            <a:pPr algn="just">
              <a:buNone/>
            </a:pPr>
            <a:r>
              <a:rPr lang="es-ES" sz="9600" i="1" dirty="0" smtClean="0">
                <a:latin typeface="Times New Roman" pitchFamily="18" charset="0"/>
                <a:cs typeface="Times New Roman" pitchFamily="18" charset="0"/>
              </a:rPr>
              <a:t>     </a:t>
            </a:r>
            <a:r>
              <a:rPr lang="es-ES" sz="9600" i="1" u="sng" dirty="0" smtClean="0">
                <a:latin typeface="Times New Roman" pitchFamily="18" charset="0"/>
                <a:cs typeface="Times New Roman" pitchFamily="18" charset="0"/>
              </a:rPr>
              <a:t>Artículo </a:t>
            </a:r>
            <a:r>
              <a:rPr lang="es-ES" sz="9600" i="1" u="sng" dirty="0" smtClean="0">
                <a:latin typeface="Times New Roman" pitchFamily="18" charset="0"/>
                <a:cs typeface="Times New Roman" pitchFamily="18" charset="0"/>
              </a:rPr>
              <a:t>158</a:t>
            </a:r>
            <a:r>
              <a:rPr lang="es-ES" sz="9600" dirty="0">
                <a:latin typeface="Times New Roman" pitchFamily="18" charset="0"/>
                <a:cs typeface="Times New Roman" pitchFamily="18" charset="0"/>
              </a:rPr>
              <a:t>.</a:t>
            </a:r>
            <a:r>
              <a:rPr lang="es-ES" sz="9600" dirty="0" smtClean="0">
                <a:latin typeface="Times New Roman" pitchFamily="18" charset="0"/>
                <a:cs typeface="Times New Roman" pitchFamily="18" charset="0"/>
              </a:rPr>
              <a:t>Toda </a:t>
            </a:r>
            <a:r>
              <a:rPr lang="es-ES" sz="9600" dirty="0">
                <a:latin typeface="Times New Roman" pitchFamily="18" charset="0"/>
                <a:cs typeface="Times New Roman" pitchFamily="18" charset="0"/>
              </a:rPr>
              <a:t>galería que no esté fortificada, debe ser inspeccionada diariamente  a objeto de evaluar sus condiciones de estabilidad y requerimientos de “acuñadura”, debiéndose realizarse de inmediato las medidas correctivas ante cualquier anormalidad detectada. En aquellas galerías fortificadas, deberá inspeccionarse el estado de la fortificación con el fin de tomar las medidas adecuadas cuando se encuentren anomalías en dicha fortificación</a:t>
            </a:r>
            <a:r>
              <a:rPr lang="es-ES" sz="9600" dirty="0" smtClean="0">
                <a:latin typeface="Times New Roman" pitchFamily="18" charset="0"/>
                <a:cs typeface="Times New Roman" pitchFamily="18" charset="0"/>
              </a:rPr>
              <a:t>.</a:t>
            </a:r>
            <a:r>
              <a:rPr lang="es-ES" sz="9600" dirty="0">
                <a:latin typeface="Times New Roman" pitchFamily="18" charset="0"/>
                <a:cs typeface="Times New Roman" pitchFamily="18" charset="0"/>
              </a:rPr>
              <a:t> </a:t>
            </a:r>
            <a:endParaRPr lang="es-ES" sz="9600" dirty="0" smtClean="0">
              <a:latin typeface="Times New Roman" pitchFamily="18" charset="0"/>
              <a:cs typeface="Times New Roman" pitchFamily="18" charset="0"/>
            </a:endParaRPr>
          </a:p>
          <a:p>
            <a:pPr algn="just">
              <a:buNone/>
            </a:pPr>
            <a:r>
              <a:rPr lang="es-ES" sz="9600" i="1" dirty="0" smtClean="0">
                <a:latin typeface="Times New Roman" pitchFamily="18" charset="0"/>
                <a:cs typeface="Times New Roman" pitchFamily="18" charset="0"/>
              </a:rPr>
              <a:t>     </a:t>
            </a:r>
            <a:r>
              <a:rPr lang="es-ES" sz="9600" i="1" u="sng" dirty="0" smtClean="0">
                <a:latin typeface="Times New Roman" pitchFamily="18" charset="0"/>
                <a:cs typeface="Times New Roman" pitchFamily="18" charset="0"/>
              </a:rPr>
              <a:t>Artículo </a:t>
            </a:r>
            <a:r>
              <a:rPr lang="es-ES" sz="9600" i="1" u="sng" dirty="0" smtClean="0">
                <a:latin typeface="Times New Roman" pitchFamily="18" charset="0"/>
                <a:cs typeface="Times New Roman" pitchFamily="18" charset="0"/>
              </a:rPr>
              <a:t>161</a:t>
            </a:r>
            <a:r>
              <a:rPr lang="es-ES" sz="9600" dirty="0" smtClean="0">
                <a:latin typeface="Times New Roman" pitchFamily="18" charset="0"/>
                <a:cs typeface="Times New Roman" pitchFamily="18" charset="0"/>
              </a:rPr>
              <a:t>. </a:t>
            </a:r>
            <a:r>
              <a:rPr lang="es-ES" sz="9600" dirty="0">
                <a:latin typeface="Times New Roman" pitchFamily="18" charset="0"/>
                <a:cs typeface="Times New Roman" pitchFamily="18" charset="0"/>
              </a:rPr>
              <a:t>Se prohíbe trabajar o acceder a cualquier lugar de la mina que no esté debidamente fortificada, sin previamente acuñar.</a:t>
            </a:r>
            <a:endParaRPr lang="es-CL" sz="9600" dirty="0">
              <a:latin typeface="Times New Roman" pitchFamily="18" charset="0"/>
              <a:cs typeface="Times New Roman" pitchFamily="18" charset="0"/>
            </a:endParaRPr>
          </a:p>
          <a:p>
            <a:pPr algn="just">
              <a:buNone/>
            </a:pPr>
            <a:endParaRPr lang="es-CL" sz="9600" dirty="0">
              <a:latin typeface="Times New Roman" pitchFamily="18" charset="0"/>
              <a:cs typeface="Times New Roman" pitchFamily="18" charset="0"/>
            </a:endParaRPr>
          </a:p>
          <a:p>
            <a:pPr algn="just">
              <a:buNone/>
            </a:pPr>
            <a:endParaRPr lang="es-CL" sz="9600" dirty="0">
              <a:latin typeface="Times New Roman" pitchFamily="18" charset="0"/>
              <a:cs typeface="Times New Roman" pitchFamily="18" charset="0"/>
            </a:endParaRPr>
          </a:p>
          <a:p>
            <a:pPr algn="just">
              <a:buNone/>
            </a:pPr>
            <a:r>
              <a:rPr lang="es-ES" sz="9600" dirty="0"/>
              <a:t> </a:t>
            </a:r>
            <a:endParaRPr lang="es-CL" sz="9600" dirty="0"/>
          </a:p>
          <a:p>
            <a:endParaRPr lang="es-CL"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1143000"/>
          </a:xfrm>
        </p:spPr>
        <p:style>
          <a:lnRef idx="1">
            <a:schemeClr val="accent2"/>
          </a:lnRef>
          <a:fillRef idx="2">
            <a:schemeClr val="accent2"/>
          </a:fillRef>
          <a:effectRef idx="1">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RESINAS. </a:t>
            </a:r>
            <a:endParaRPr lang="es-CL" dirty="0">
              <a:solidFill>
                <a:srgbClr val="FF0000"/>
              </a:solidFill>
              <a:latin typeface="Times New Roman" pitchFamily="18" charset="0"/>
              <a:cs typeface="Times New Roman" pitchFamily="18" charset="0"/>
            </a:endParaRPr>
          </a:p>
        </p:txBody>
      </p:sp>
      <p:pic>
        <p:nvPicPr>
          <p:cNvPr id="4" name="3 Marcador de contenido" descr="http://www.miningrock.cl/img/cuadros/cartucho%20resina.jpg"/>
          <p:cNvPicPr>
            <a:picLocks noGrp="1"/>
          </p:cNvPicPr>
          <p:nvPr>
            <p:ph idx="1"/>
          </p:nvPr>
        </p:nvPicPr>
        <p:blipFill>
          <a:blip r:embed="rId2" cstate="print"/>
          <a:srcRect/>
          <a:stretch>
            <a:fillRect/>
          </a:stretch>
        </p:blipFill>
        <p:spPr bwMode="auto">
          <a:xfrm>
            <a:off x="467544" y="1772816"/>
            <a:ext cx="8280920" cy="432048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616910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CL" sz="2400" dirty="0" smtClean="0">
                <a:latin typeface="Times New Roman" pitchFamily="18" charset="0"/>
                <a:cs typeface="Times New Roman" pitchFamily="18" charset="0"/>
              </a:rPr>
              <a:t>    </a:t>
            </a:r>
            <a:r>
              <a:rPr lang="es-ES" sz="2400" dirty="0" smtClean="0">
                <a:solidFill>
                  <a:srgbClr val="FF0000"/>
                </a:solidFill>
                <a:latin typeface="Times New Roman" pitchFamily="18" charset="0"/>
                <a:cs typeface="Times New Roman" pitchFamily="18" charset="0"/>
              </a:rPr>
              <a:t>Condiciones para la Colocación de Pernos</a:t>
            </a:r>
            <a:r>
              <a:rPr lang="es-ES" sz="2400" dirty="0" smtClean="0">
                <a:latin typeface="Times New Roman" pitchFamily="18" charset="0"/>
                <a:cs typeface="Times New Roman" pitchFamily="18" charset="0"/>
              </a:rPr>
              <a:t>.</a:t>
            </a:r>
            <a:endParaRPr lang="es-CL" sz="2400" dirty="0" smtClean="0">
              <a:latin typeface="Times New Roman" pitchFamily="18" charset="0"/>
              <a:cs typeface="Times New Roman" pitchFamily="18" charset="0"/>
            </a:endParaRPr>
          </a:p>
          <a:p>
            <a:pPr lvl="0" algn="just"/>
            <a:r>
              <a:rPr lang="es-ES" sz="2400" dirty="0" smtClean="0">
                <a:latin typeface="Times New Roman" pitchFamily="18" charset="0"/>
                <a:cs typeface="Times New Roman" pitchFamily="18" charset="0"/>
              </a:rPr>
              <a:t>La distancia entre pernos es según el tipo de malla de sostenimiento que se ha fijado, la mallas de perforación normalmente son  de 1.0 x 1.0 m, 1,5 x 1.5 m para definir la malla de perforación se debe saber las condiciones del  terreno.</a:t>
            </a:r>
            <a:endParaRPr lang="es-CL" sz="2400" dirty="0" smtClean="0">
              <a:latin typeface="Times New Roman" pitchFamily="18" charset="0"/>
              <a:cs typeface="Times New Roman" pitchFamily="18" charset="0"/>
            </a:endParaRPr>
          </a:p>
          <a:p>
            <a:pPr lvl="0" algn="just"/>
            <a:r>
              <a:rPr lang="es-ES" sz="2400" dirty="0" smtClean="0">
                <a:latin typeface="Times New Roman" pitchFamily="18" charset="0"/>
                <a:cs typeface="Times New Roman" pitchFamily="18" charset="0"/>
              </a:rPr>
              <a:t>Deben cruzar las fracturas.</a:t>
            </a:r>
            <a:endParaRPr lang="es-CL" sz="2400" dirty="0" smtClean="0">
              <a:latin typeface="Times New Roman" pitchFamily="18" charset="0"/>
              <a:cs typeface="Times New Roman" pitchFamily="18" charset="0"/>
            </a:endParaRPr>
          </a:p>
          <a:p>
            <a:pPr lvl="0" algn="just"/>
            <a:r>
              <a:rPr lang="es-ES" sz="2400" dirty="0" smtClean="0">
                <a:latin typeface="Times New Roman" pitchFamily="18" charset="0"/>
                <a:cs typeface="Times New Roman" pitchFamily="18" charset="0"/>
              </a:rPr>
              <a:t>La planchuela de acero debe estar en lo posible perpendicular al perno.</a:t>
            </a:r>
            <a:endParaRPr lang="es-CL" sz="2400" dirty="0" smtClean="0">
              <a:latin typeface="Times New Roman" pitchFamily="18" charset="0"/>
              <a:cs typeface="Times New Roman" pitchFamily="18" charset="0"/>
            </a:endParaRPr>
          </a:p>
          <a:p>
            <a:pPr algn="just"/>
            <a:r>
              <a:rPr lang="es-ES" sz="2400" dirty="0" smtClean="0">
                <a:latin typeface="Times New Roman" pitchFamily="18" charset="0"/>
                <a:cs typeface="Times New Roman" pitchFamily="18" charset="0"/>
              </a:rPr>
              <a:t>Los pernos deben estar perpendicular a la fractura. Para el caso de apernado y malla, se deberán cumplir a lo menos los siguientes requisitos mínimos: </a:t>
            </a:r>
            <a:endParaRPr lang="es-CL" sz="2400" dirty="0" smtClean="0">
              <a:latin typeface="Times New Roman" pitchFamily="18" charset="0"/>
              <a:cs typeface="Times New Roman" pitchFamily="18" charset="0"/>
            </a:endParaRPr>
          </a:p>
          <a:p>
            <a:pPr lvl="0" algn="just"/>
            <a:r>
              <a:rPr lang="es-ES" sz="2400" dirty="0" smtClean="0">
                <a:latin typeface="Times New Roman" pitchFamily="18" charset="0"/>
                <a:cs typeface="Times New Roman" pitchFamily="18" charset="0"/>
              </a:rPr>
              <a:t>Uso de materiales (malla, perno) de calidad probada y certificada.</a:t>
            </a:r>
            <a:endParaRPr lang="es-CL" sz="2400" dirty="0" smtClean="0">
              <a:latin typeface="Times New Roman" pitchFamily="18" charset="0"/>
              <a:cs typeface="Times New Roman" pitchFamily="18" charset="0"/>
            </a:endParaRPr>
          </a:p>
          <a:p>
            <a:pPr lvl="0" algn="just"/>
            <a:r>
              <a:rPr lang="es-ES" sz="2400" dirty="0" smtClean="0">
                <a:latin typeface="Times New Roman" pitchFamily="18" charset="0"/>
                <a:cs typeface="Times New Roman" pitchFamily="18" charset="0"/>
              </a:rPr>
              <a:t>Colocación de pernos de manera uniforme, cuyas longitudes y espaciamientos hayan sido </a:t>
            </a:r>
            <a:r>
              <a:rPr lang="es-ES" sz="2400" i="1" dirty="0" smtClean="0">
                <a:latin typeface="Times New Roman" pitchFamily="18" charset="0"/>
                <a:cs typeface="Times New Roman" pitchFamily="18" charset="0"/>
              </a:rPr>
              <a:t>calculadas</a:t>
            </a:r>
            <a:r>
              <a:rPr lang="es-ES" sz="2400" dirty="0" smtClean="0">
                <a:latin typeface="Times New Roman" pitchFamily="18" charset="0"/>
                <a:cs typeface="Times New Roman" pitchFamily="18" charset="0"/>
              </a:rPr>
              <a:t> con criterio </a:t>
            </a:r>
            <a:r>
              <a:rPr lang="es-ES" sz="2400" i="1" dirty="0" smtClean="0">
                <a:latin typeface="Times New Roman" pitchFamily="18" charset="0"/>
                <a:cs typeface="Times New Roman" pitchFamily="18" charset="0"/>
              </a:rPr>
              <a:t>técnico</a:t>
            </a:r>
            <a:r>
              <a:rPr lang="es-ES" sz="2400" dirty="0" smtClean="0">
                <a:latin typeface="Times New Roman" pitchFamily="18" charset="0"/>
                <a:cs typeface="Times New Roman" pitchFamily="18" charset="0"/>
              </a:rPr>
              <a:t>.</a:t>
            </a:r>
            <a:endParaRPr lang="es-CL" sz="2400" dirty="0" smtClean="0">
              <a:latin typeface="Times New Roman" pitchFamily="18" charset="0"/>
              <a:cs typeface="Times New Roman" pitchFamily="18" charset="0"/>
            </a:endParaRPr>
          </a:p>
          <a:p>
            <a:pPr lvl="0" algn="just"/>
            <a:r>
              <a:rPr lang="es-ES" sz="2400" dirty="0" smtClean="0">
                <a:latin typeface="Times New Roman" pitchFamily="18" charset="0"/>
                <a:cs typeface="Times New Roman" pitchFamily="18" charset="0"/>
              </a:rPr>
              <a:t>Uso planchuela o similar con una dimensión mínima de 20 cm o de 20 cm de lados si es un cuadrado. </a:t>
            </a:r>
            <a:endParaRPr lang="es-CL" sz="2400" dirty="0" smtClean="0">
              <a:latin typeface="Times New Roman" pitchFamily="18" charset="0"/>
              <a:cs typeface="Times New Roman" pitchFamily="18" charset="0"/>
            </a:endParaRPr>
          </a:p>
          <a:p>
            <a:pPr lvl="0" algn="just"/>
            <a:endParaRPr lang="es-CL"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80728"/>
          </a:xfrm>
        </p:spPr>
        <p:style>
          <a:lnRef idx="1">
            <a:schemeClr val="accent3"/>
          </a:lnRef>
          <a:fillRef idx="2">
            <a:schemeClr val="accent3"/>
          </a:fillRef>
          <a:effectRef idx="1">
            <a:schemeClr val="accent3"/>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FORTIFICACION CON PERNOS</a:t>
            </a:r>
            <a:endParaRPr lang="es-CL"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0" y="980728"/>
            <a:ext cx="9144000" cy="5877272"/>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75179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686818"/>
          </a:xfrm>
        </p:spPr>
        <p:style>
          <a:lnRef idx="3">
            <a:schemeClr val="lt1"/>
          </a:lnRef>
          <a:fillRef idx="1">
            <a:schemeClr val="accent1"/>
          </a:fillRef>
          <a:effectRef idx="1">
            <a:schemeClr val="accent1"/>
          </a:effectRef>
          <a:fontRef idx="minor">
            <a:schemeClr val="lt1"/>
          </a:fontRef>
        </p:style>
        <p:txBody>
          <a:bodyPr/>
          <a:lstStyle/>
          <a:p>
            <a:r>
              <a:rPr lang="es-CL" dirty="0" smtClean="0">
                <a:solidFill>
                  <a:schemeClr val="bg1"/>
                </a:solidFill>
                <a:latin typeface="Times New Roman" pitchFamily="18" charset="0"/>
                <a:cs typeface="Times New Roman" pitchFamily="18" charset="0"/>
              </a:rPr>
              <a:t>CAPITULO V</a:t>
            </a:r>
            <a:endParaRPr lang="es-CL" dirty="0">
              <a:solidFill>
                <a:schemeClr val="bg1"/>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700808"/>
            <a:ext cx="9144000" cy="5157192"/>
          </a:xfrm>
        </p:spPr>
        <p:style>
          <a:lnRef idx="3">
            <a:schemeClr val="lt1"/>
          </a:lnRef>
          <a:fillRef idx="1">
            <a:schemeClr val="accent1"/>
          </a:fillRef>
          <a:effectRef idx="1">
            <a:schemeClr val="accent1"/>
          </a:effectRef>
          <a:fontRef idx="minor">
            <a:schemeClr val="lt1"/>
          </a:fontRef>
        </p:style>
        <p:txBody>
          <a:bodyPr>
            <a:normAutofit/>
          </a:bodyPr>
          <a:lstStyle/>
          <a:p>
            <a:pPr>
              <a:buNone/>
            </a:pPr>
            <a:endParaRPr lang="es-CL" sz="3600" b="1" dirty="0" smtClean="0">
              <a:latin typeface="Times New Roman" pitchFamily="18" charset="0"/>
              <a:cs typeface="Times New Roman" pitchFamily="18" charset="0"/>
            </a:endParaRPr>
          </a:p>
          <a:p>
            <a:pPr>
              <a:buNone/>
            </a:pPr>
            <a:r>
              <a:rPr lang="es-CL" sz="3600" b="1" dirty="0" smtClean="0">
                <a:latin typeface="Times New Roman" pitchFamily="18" charset="0"/>
                <a:cs typeface="Times New Roman" pitchFamily="18" charset="0"/>
              </a:rPr>
              <a:t>PERNO ANCLADO MECANICAMENTE.</a:t>
            </a:r>
          </a:p>
          <a:p>
            <a:pPr>
              <a:buNone/>
            </a:pPr>
            <a:r>
              <a:rPr lang="es-CL" sz="3600" b="1" dirty="0" smtClean="0">
                <a:latin typeface="Times New Roman" pitchFamily="18" charset="0"/>
                <a:cs typeface="Times New Roman" pitchFamily="18" charset="0"/>
              </a:rPr>
              <a:t>        CABEZAS DE EXPANSIÓN</a:t>
            </a:r>
          </a:p>
          <a:p>
            <a:pPr>
              <a:buNone/>
            </a:pPr>
            <a:r>
              <a:rPr lang="es-CL" sz="3600" b="1"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1813769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Victor\Pictures\expansion01.jpg"/>
          <p:cNvPicPr>
            <a:picLocks noGrp="1" noChangeAspect="1" noChangeArrowheads="1"/>
          </p:cNvPicPr>
          <p:nvPr>
            <p:ph idx="1"/>
          </p:nvPr>
        </p:nvPicPr>
        <p:blipFill>
          <a:blip r:embed="rId2" cstate="print"/>
          <a:srcRect/>
          <a:stretch>
            <a:fillRect/>
          </a:stretch>
        </p:blipFill>
        <p:spPr bwMode="auto">
          <a:xfrm>
            <a:off x="467544" y="1628800"/>
            <a:ext cx="8496944" cy="2304256"/>
          </a:xfrm>
          <a:prstGeom prst="rect">
            <a:avLst/>
          </a:prstGeom>
        </p:spPr>
        <p:style>
          <a:lnRef idx="2">
            <a:schemeClr val="accent1"/>
          </a:lnRef>
          <a:fillRef idx="1">
            <a:schemeClr val="lt1"/>
          </a:fillRef>
          <a:effectRef idx="0">
            <a:schemeClr val="accent1"/>
          </a:effectRef>
          <a:fontRef idx="minor">
            <a:schemeClr val="dk1"/>
          </a:fontRef>
        </p:style>
      </p:pic>
      <p:pic>
        <p:nvPicPr>
          <p:cNvPr id="1026" name="Picture 2" descr="C:\Users\Victor\Pictures\d9b208614500b6f80739755fd29fad52_XL.jpg"/>
          <p:cNvPicPr>
            <a:picLocks noChangeAspect="1" noChangeArrowheads="1"/>
          </p:cNvPicPr>
          <p:nvPr/>
        </p:nvPicPr>
        <p:blipFill>
          <a:blip r:embed="rId3" cstate="print"/>
          <a:srcRect/>
          <a:stretch>
            <a:fillRect/>
          </a:stretch>
        </p:blipFill>
        <p:spPr bwMode="auto">
          <a:xfrm rot="16200000">
            <a:off x="2796648" y="1027888"/>
            <a:ext cx="3550704" cy="8208912"/>
          </a:xfrm>
          <a:prstGeom prst="rect">
            <a:avLst/>
          </a:prstGeom>
          <a:noFill/>
        </p:spPr>
      </p:pic>
      <p:sp>
        <p:nvSpPr>
          <p:cNvPr id="8" name="7 CuadroTexto"/>
          <p:cNvSpPr txBox="1"/>
          <p:nvPr/>
        </p:nvSpPr>
        <p:spPr>
          <a:xfrm>
            <a:off x="0" y="304800"/>
            <a:ext cx="9144000" cy="1200329"/>
          </a:xfrm>
          <a:prstGeom prst="rect">
            <a:avLst/>
          </a:prstGeom>
          <a:noFill/>
        </p:spPr>
        <p:txBody>
          <a:bodyPr wrap="square" rtlCol="0">
            <a:spAutoFit/>
          </a:bodyPr>
          <a:lstStyle/>
          <a:p>
            <a:r>
              <a:rPr lang="es-CL" sz="2400" dirty="0" smtClean="0">
                <a:latin typeface="Times New Roman" pitchFamily="18" charset="0"/>
                <a:cs typeface="Times New Roman" pitchFamily="18" charset="0"/>
              </a:rPr>
              <a:t>Los pernos pueden ser de Anclaje Puntual o de </a:t>
            </a:r>
            <a:r>
              <a:rPr lang="es-CL" sz="2400" dirty="0">
                <a:latin typeface="Times New Roman" pitchFamily="18" charset="0"/>
                <a:cs typeface="Times New Roman" pitchFamily="18" charset="0"/>
              </a:rPr>
              <a:t>A</a:t>
            </a:r>
            <a:r>
              <a:rPr lang="es-CL" sz="2400" dirty="0" smtClean="0">
                <a:latin typeface="Times New Roman" pitchFamily="18" charset="0"/>
                <a:cs typeface="Times New Roman" pitchFamily="18" charset="0"/>
              </a:rPr>
              <a:t>nclaje Repartido.</a:t>
            </a:r>
          </a:p>
          <a:p>
            <a:r>
              <a:rPr lang="es-CL" sz="2400" i="1" u="sng" dirty="0" smtClean="0">
                <a:latin typeface="Times New Roman" pitchFamily="18" charset="0"/>
                <a:cs typeface="Times New Roman" pitchFamily="18" charset="0"/>
              </a:rPr>
              <a:t>ANCLAJE PUNTUAL</a:t>
            </a:r>
            <a:r>
              <a:rPr lang="es-CL" sz="2400" dirty="0" smtClean="0">
                <a:latin typeface="Times New Roman" pitchFamily="18" charset="0"/>
                <a:cs typeface="Times New Roman" pitchFamily="18" charset="0"/>
              </a:rPr>
              <a:t>. Se sujetan en el fondo de la perforación mediante cabezas de </a:t>
            </a:r>
            <a:r>
              <a:rPr lang="es-CL" sz="2400" dirty="0">
                <a:latin typeface="Times New Roman" pitchFamily="18" charset="0"/>
                <a:cs typeface="Times New Roman" pitchFamily="18" charset="0"/>
              </a:rPr>
              <a:t>E</a:t>
            </a:r>
            <a:r>
              <a:rPr lang="es-CL" sz="2400" dirty="0" smtClean="0">
                <a:latin typeface="Times New Roman" pitchFamily="18" charset="0"/>
                <a:cs typeface="Times New Roman" pitchFamily="18" charset="0"/>
              </a:rPr>
              <a:t>xpansión Expansible</a:t>
            </a:r>
            <a:r>
              <a:rPr lang="es-CL" dirty="0" smtClean="0">
                <a:latin typeface="Times New Roman" pitchFamily="18" charset="0"/>
                <a:cs typeface="Times New Roman" pitchFamily="18" charset="0"/>
              </a:rPr>
              <a:t>.</a:t>
            </a:r>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3823342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417638"/>
          </a:xfrm>
        </p:spPr>
        <p:style>
          <a:lnRef idx="2">
            <a:schemeClr val="accent2"/>
          </a:lnRef>
          <a:fillRef idx="1">
            <a:schemeClr val="lt1"/>
          </a:fillRef>
          <a:effectRef idx="0">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PERNO ANCLAJE MECANICO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412776"/>
            <a:ext cx="9144000" cy="5445224"/>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a:r>
              <a:rPr lang="es-ES" sz="3100" dirty="0" smtClean="0">
                <a:latin typeface="Times New Roman" pitchFamily="18" charset="0"/>
                <a:cs typeface="Times New Roman" pitchFamily="18" charset="0"/>
              </a:rPr>
              <a:t>Un perno de anclaje mecánico, consiste en una varilla de acero usualmente de 16 mm de diámetro, dotado en su extremo de un anclaje mecánico de expansión que va al fondo del taladro. Su extremo opuesto puede ser de cabeza forjada o con rosca, en donde va una placa de base que es plana o cóncava y una tuerca, para presionar la roca. Siempre y cuando la varilla no tenga cabeza forjada, se pueden usar varios tipos de placas de acuerdo a las necesidades de instalación requeridas.</a:t>
            </a:r>
            <a:endParaRPr lang="es-CL" sz="3100" dirty="0" smtClean="0">
              <a:latin typeface="Times New Roman" pitchFamily="18" charset="0"/>
              <a:cs typeface="Times New Roman" pitchFamily="18" charset="0"/>
            </a:endParaRPr>
          </a:p>
          <a:p>
            <a:pPr algn="just"/>
            <a:r>
              <a:rPr lang="es-ES" sz="3100" dirty="0" smtClean="0">
                <a:latin typeface="Times New Roman" pitchFamily="18" charset="0"/>
                <a:cs typeface="Times New Roman" pitchFamily="18" charset="0"/>
              </a:rPr>
              <a:t>Este tipo de pernos es relativamente barato. Su acción de reforzamiento de la roca es inmediata después de su instalación. Mediante rotación, se aplica un torque de 135 a 340 MN (100 a 250 lb/pie) a la cabeza del perno, el cual acumula tensión en el perno, creando la interacción en la roca.</a:t>
            </a:r>
          </a:p>
          <a:p>
            <a:pPr algn="just"/>
            <a:r>
              <a:rPr lang="es-ES" sz="3100" dirty="0" smtClean="0">
                <a:latin typeface="Times New Roman" pitchFamily="18" charset="0"/>
                <a:cs typeface="Times New Roman" pitchFamily="18" charset="0"/>
              </a:rPr>
              <a:t>El torque puede ser aplicado en forma manual con llaves francesa de la medida de la cabeza dl perno.</a:t>
            </a:r>
            <a:endParaRPr lang="es-CL" sz="3100" dirty="0" smtClean="0">
              <a:latin typeface="Times New Roman" pitchFamily="18" charset="0"/>
              <a:cs typeface="Times New Roman" pitchFamily="18" charset="0"/>
            </a:endParaRPr>
          </a:p>
          <a:p>
            <a:pPr>
              <a:buNone/>
            </a:pPr>
            <a:endParaRPr lang="es-CL" dirty="0"/>
          </a:p>
        </p:txBody>
      </p:sp>
    </p:spTree>
    <p:extLst>
      <p:ext uri="{BB962C8B-B14F-4D97-AF65-F5344CB8AC3E}">
        <p14:creationId xmlns:p14="http://schemas.microsoft.com/office/powerpoint/2010/main" val="622376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lgn="just"/>
            <a:r>
              <a:rPr lang="es-ES" sz="2400" dirty="0" smtClean="0">
                <a:latin typeface="Times New Roman" pitchFamily="18" charset="0"/>
                <a:cs typeface="Times New Roman" pitchFamily="18" charset="0"/>
              </a:rPr>
              <a:t>Las siguientes consideraciones son importantes para su utilización:</a:t>
            </a:r>
            <a:br>
              <a:rPr lang="es-ES" sz="2400" dirty="0" smtClean="0">
                <a:latin typeface="Times New Roman" pitchFamily="18" charset="0"/>
                <a:cs typeface="Times New Roman" pitchFamily="18" charset="0"/>
              </a:rPr>
            </a:br>
            <a:r>
              <a:rPr lang="es-ES" sz="2400" dirty="0" smtClean="0">
                <a:latin typeface="Times New Roman" pitchFamily="18" charset="0"/>
                <a:cs typeface="Times New Roman" pitchFamily="18" charset="0"/>
              </a:rPr>
              <a:t>Su uso es limitado a </a:t>
            </a:r>
            <a:r>
              <a:rPr lang="es-ES" sz="2400" b="1" dirty="0" smtClean="0">
                <a:latin typeface="Times New Roman" pitchFamily="18" charset="0"/>
                <a:cs typeface="Times New Roman" pitchFamily="18" charset="0"/>
              </a:rPr>
              <a:t>rocas moderadamente duras a duras, masivas, con bloques o estratificada, sin presencia de agua</a:t>
            </a:r>
            <a:r>
              <a:rPr lang="es-ES" sz="2400" dirty="0" smtClean="0">
                <a:latin typeface="Times New Roman" pitchFamily="18" charset="0"/>
                <a:cs typeface="Times New Roman" pitchFamily="18" charset="0"/>
              </a:rPr>
              <a:t>. En</a:t>
            </a:r>
            <a:r>
              <a:rPr lang="es-ES" sz="2400" b="1" dirty="0" smtClean="0">
                <a:latin typeface="Times New Roman" pitchFamily="18" charset="0"/>
                <a:cs typeface="Times New Roman" pitchFamily="18" charset="0"/>
              </a:rPr>
              <a:t> rocas muy duras</a:t>
            </a:r>
            <a:r>
              <a:rPr lang="es-ES" sz="2400" dirty="0" smtClean="0">
                <a:latin typeface="Times New Roman" pitchFamily="18" charset="0"/>
                <a:cs typeface="Times New Roman" pitchFamily="18" charset="0"/>
              </a:rPr>
              <a:t>, fracturadas y débiles no son recomendables, debido a que el anclaje podría deslizarse bajo la acción de las cargas. En rocas sometidas a altos esfuerzos tampoco es recomendable.</a:t>
            </a:r>
            <a:endParaRPr lang="es-CL" sz="2400" dirty="0" smtClean="0">
              <a:latin typeface="Times New Roman" pitchFamily="18" charset="0"/>
              <a:cs typeface="Times New Roman" pitchFamily="18" charset="0"/>
            </a:endParaRPr>
          </a:p>
          <a:p>
            <a:pPr algn="just"/>
            <a:r>
              <a:rPr lang="es-ES" sz="2400" dirty="0" smtClean="0">
                <a:latin typeface="Times New Roman" pitchFamily="18" charset="0"/>
                <a:cs typeface="Times New Roman" pitchFamily="18" charset="0"/>
              </a:rPr>
              <a:t>El diámetro del taladro es crítico para el anclaje, recomendándose uno de 35 a 38 mm para pernos comúnmente utilizados. Pierden su capacidad de anclaje como resultado de las vibraciones de la voladura o el astillamiento de la roca detrás de la placa, debido a altas fuerzas de contacto, por lo que no es recomendable utilizarlos en terrenos cercanos a áreas de voladura.</a:t>
            </a:r>
            <a:endParaRPr lang="es-CL" sz="2400" dirty="0" smtClean="0">
              <a:latin typeface="Times New Roman" pitchFamily="18" charset="0"/>
              <a:cs typeface="Times New Roman" pitchFamily="18" charset="0"/>
            </a:endParaRPr>
          </a:p>
          <a:p>
            <a:pPr algn="just"/>
            <a:r>
              <a:rPr lang="es-ES" sz="2400" b="1" dirty="0" smtClean="0">
                <a:latin typeface="Times New Roman" pitchFamily="18" charset="0"/>
                <a:cs typeface="Times New Roman" pitchFamily="18" charset="0"/>
              </a:rPr>
              <a:t>Sólo pueden ser usados para reforzamiento temporal</a:t>
            </a:r>
            <a:r>
              <a:rPr lang="es-ES" sz="2400" dirty="0" smtClean="0">
                <a:latin typeface="Times New Roman" pitchFamily="18" charset="0"/>
                <a:cs typeface="Times New Roman" pitchFamily="18" charset="0"/>
              </a:rPr>
              <a:t>. Si son utilizados para reforzamiento permanente, éstos deben ser protegidos de la corrosión si hay presencia de agua y deben ser pos cementados con pasta de cemento entre la varilla y la pared del taladro. Proporcionan una tensión limitada que raramente sobrepasan las 12 TM.</a:t>
            </a:r>
            <a:endParaRPr lang="es-CL" sz="2400" dirty="0" smtClean="0">
              <a:latin typeface="Times New Roman" pitchFamily="18" charset="0"/>
              <a:cs typeface="Times New Roman" pitchFamily="18" charset="0"/>
            </a:endParaRPr>
          </a:p>
          <a:p>
            <a:endParaRPr lang="es-CL" sz="2400" dirty="0"/>
          </a:p>
        </p:txBody>
      </p:sp>
    </p:spTree>
    <p:extLst>
      <p:ext uri="{BB962C8B-B14F-4D97-AF65-F5344CB8AC3E}">
        <p14:creationId xmlns:p14="http://schemas.microsoft.com/office/powerpoint/2010/main" val="2164287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867923"/>
          </a:xfrm>
          <a:prstGeom prst="rect">
            <a:avLst/>
          </a:prstGeom>
          <a:noFill/>
          <a:ln w="9525">
            <a:noFill/>
            <a:miter lim="800000"/>
            <a:headEnd/>
            <a:tailEnd/>
          </a:ln>
        </p:spPr>
      </p:pic>
      <p:sp>
        <p:nvSpPr>
          <p:cNvPr id="5" name="4 CuadroTexto"/>
          <p:cNvSpPr txBox="1"/>
          <p:nvPr/>
        </p:nvSpPr>
        <p:spPr>
          <a:xfrm>
            <a:off x="3275856" y="548680"/>
            <a:ext cx="2880320" cy="707886"/>
          </a:xfrm>
          <a:prstGeom prst="rect">
            <a:avLst/>
          </a:prstGeom>
          <a:noFill/>
        </p:spPr>
        <p:txBody>
          <a:bodyPr wrap="square" rtlCol="0">
            <a:spAutoFit/>
          </a:bodyPr>
          <a:lstStyle/>
          <a:p>
            <a:r>
              <a:rPr lang="es-CL" sz="2000" b="1" dirty="0" smtClean="0">
                <a:latin typeface="Times New Roman" pitchFamily="18" charset="0"/>
                <a:cs typeface="Times New Roman" pitchFamily="18" charset="0"/>
              </a:rPr>
              <a:t>Desarrollo de Perno con anclaje Mecánico</a:t>
            </a:r>
            <a:endParaRPr lang="es-CL" sz="2000" dirty="0">
              <a:latin typeface="Times New Roman" pitchFamily="18" charset="0"/>
              <a:cs typeface="Times New Roman" pitchFamily="18" charset="0"/>
            </a:endParaRPr>
          </a:p>
        </p:txBody>
      </p:sp>
    </p:spTree>
    <p:extLst>
      <p:ext uri="{BB962C8B-B14F-4D97-AF65-F5344CB8AC3E}">
        <p14:creationId xmlns:p14="http://schemas.microsoft.com/office/powerpoint/2010/main" val="2568168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234498" name="Picture 2" descr="C:\Users\Victor\Pictures\15-d08becc9bc.jpg"/>
          <p:cNvPicPr>
            <a:picLocks noGrp="1" noChangeAspect="1" noChangeArrowheads="1"/>
          </p:cNvPicPr>
          <p:nvPr>
            <p:ph idx="1"/>
          </p:nvPr>
        </p:nvPicPr>
        <p:blipFill>
          <a:blip r:embed="rId2" cstate="print"/>
          <a:srcRect/>
          <a:stretch>
            <a:fillRect/>
          </a:stretch>
        </p:blipFill>
        <p:spPr bwMode="auto">
          <a:xfrm>
            <a:off x="0" y="0"/>
            <a:ext cx="9144000" cy="6956670"/>
          </a:xfrm>
          <a:prstGeom prst="rect">
            <a:avLst/>
          </a:prstGeom>
          <a:noFill/>
        </p:spPr>
      </p:pic>
      <p:sp>
        <p:nvSpPr>
          <p:cNvPr id="4" name="3 CuadroTexto"/>
          <p:cNvSpPr txBox="1"/>
          <p:nvPr/>
        </p:nvSpPr>
        <p:spPr>
          <a:xfrm>
            <a:off x="2915816" y="3356992"/>
            <a:ext cx="2376264" cy="369332"/>
          </a:xfrm>
          <a:prstGeom prst="rect">
            <a:avLst/>
          </a:prstGeom>
          <a:noFill/>
        </p:spPr>
        <p:txBody>
          <a:bodyPr wrap="square" rtlCol="0">
            <a:spAutoFit/>
          </a:bodyPr>
          <a:lstStyle/>
          <a:p>
            <a:r>
              <a:rPr lang="es-CL" dirty="0" smtClean="0"/>
              <a:t>Chaveta de expansión</a:t>
            </a:r>
            <a:endParaRPr lang="es-CL" dirty="0"/>
          </a:p>
        </p:txBody>
      </p:sp>
      <p:sp>
        <p:nvSpPr>
          <p:cNvPr id="5" name="4 CuadroTexto"/>
          <p:cNvSpPr txBox="1"/>
          <p:nvPr/>
        </p:nvSpPr>
        <p:spPr>
          <a:xfrm>
            <a:off x="5940152" y="3789040"/>
            <a:ext cx="864096" cy="369332"/>
          </a:xfrm>
          <a:prstGeom prst="rect">
            <a:avLst/>
          </a:prstGeom>
          <a:noFill/>
        </p:spPr>
        <p:txBody>
          <a:bodyPr wrap="square" rtlCol="0">
            <a:spAutoFit/>
          </a:bodyPr>
          <a:lstStyle/>
          <a:p>
            <a:r>
              <a:rPr lang="es-CL" dirty="0" smtClean="0"/>
              <a:t>Rosca</a:t>
            </a:r>
            <a:endParaRPr lang="es-CL" dirty="0"/>
          </a:p>
        </p:txBody>
      </p:sp>
      <p:sp>
        <p:nvSpPr>
          <p:cNvPr id="6" name="5 CuadroTexto"/>
          <p:cNvSpPr txBox="1"/>
          <p:nvPr/>
        </p:nvSpPr>
        <p:spPr>
          <a:xfrm>
            <a:off x="1763688" y="4293096"/>
            <a:ext cx="1152128" cy="369332"/>
          </a:xfrm>
          <a:prstGeom prst="rect">
            <a:avLst/>
          </a:prstGeom>
          <a:noFill/>
        </p:spPr>
        <p:txBody>
          <a:bodyPr wrap="square" rtlCol="0">
            <a:spAutoFit/>
          </a:bodyPr>
          <a:lstStyle/>
          <a:p>
            <a:r>
              <a:rPr lang="es-CL" dirty="0" smtClean="0"/>
              <a:t>Fracturas</a:t>
            </a:r>
            <a:endParaRPr lang="es-CL" dirty="0"/>
          </a:p>
        </p:txBody>
      </p:sp>
      <p:sp>
        <p:nvSpPr>
          <p:cNvPr id="7" name="6 CuadroTexto"/>
          <p:cNvSpPr txBox="1"/>
          <p:nvPr/>
        </p:nvSpPr>
        <p:spPr>
          <a:xfrm>
            <a:off x="4067944" y="5445224"/>
            <a:ext cx="1080120" cy="369332"/>
          </a:xfrm>
          <a:prstGeom prst="rect">
            <a:avLst/>
          </a:prstGeom>
          <a:noFill/>
        </p:spPr>
        <p:txBody>
          <a:bodyPr wrap="square" rtlCol="0">
            <a:spAutoFit/>
          </a:bodyPr>
          <a:lstStyle/>
          <a:p>
            <a:r>
              <a:rPr lang="es-CL" dirty="0" smtClean="0"/>
              <a:t>Perno</a:t>
            </a:r>
            <a:endParaRPr lang="es-CL" dirty="0"/>
          </a:p>
        </p:txBody>
      </p:sp>
      <p:sp>
        <p:nvSpPr>
          <p:cNvPr id="8" name="7 CuadroTexto"/>
          <p:cNvSpPr txBox="1"/>
          <p:nvPr/>
        </p:nvSpPr>
        <p:spPr>
          <a:xfrm>
            <a:off x="1619672" y="6525344"/>
            <a:ext cx="1224136" cy="369332"/>
          </a:xfrm>
          <a:prstGeom prst="rect">
            <a:avLst/>
          </a:prstGeom>
          <a:noFill/>
        </p:spPr>
        <p:txBody>
          <a:bodyPr wrap="square" rtlCol="0">
            <a:spAutoFit/>
          </a:bodyPr>
          <a:lstStyle/>
          <a:p>
            <a:r>
              <a:rPr lang="es-CL" dirty="0" smtClean="0"/>
              <a:t>Planchuela</a:t>
            </a:r>
            <a:endParaRPr lang="es-CL" dirty="0"/>
          </a:p>
        </p:txBody>
      </p:sp>
      <p:sp>
        <p:nvSpPr>
          <p:cNvPr id="9" name="8 CuadroTexto"/>
          <p:cNvSpPr txBox="1"/>
          <p:nvPr/>
        </p:nvSpPr>
        <p:spPr>
          <a:xfrm>
            <a:off x="1043608" y="5805264"/>
            <a:ext cx="864096" cy="369332"/>
          </a:xfrm>
          <a:prstGeom prst="rect">
            <a:avLst/>
          </a:prstGeom>
          <a:noFill/>
        </p:spPr>
        <p:txBody>
          <a:bodyPr wrap="square" rtlCol="0">
            <a:spAutoFit/>
          </a:bodyPr>
          <a:lstStyle/>
          <a:p>
            <a:r>
              <a:rPr lang="es-CL" dirty="0" smtClean="0"/>
              <a:t>Perno</a:t>
            </a:r>
            <a:endParaRPr lang="es-CL" dirty="0"/>
          </a:p>
        </p:txBody>
      </p:sp>
      <p:sp>
        <p:nvSpPr>
          <p:cNvPr id="10" name="9 CuadroTexto"/>
          <p:cNvSpPr txBox="1"/>
          <p:nvPr/>
        </p:nvSpPr>
        <p:spPr>
          <a:xfrm>
            <a:off x="4860032" y="1484784"/>
            <a:ext cx="1944216" cy="646331"/>
          </a:xfrm>
          <a:prstGeom prst="rect">
            <a:avLst/>
          </a:prstGeom>
          <a:noFill/>
        </p:spPr>
        <p:txBody>
          <a:bodyPr wrap="square" rtlCol="0">
            <a:spAutoFit/>
          </a:bodyPr>
          <a:lstStyle/>
          <a:p>
            <a:r>
              <a:rPr lang="es-CL" dirty="0" smtClean="0"/>
              <a:t>Botón de accionamiento</a:t>
            </a:r>
            <a:endParaRPr lang="es-CL" dirty="0"/>
          </a:p>
        </p:txBody>
      </p:sp>
      <p:sp>
        <p:nvSpPr>
          <p:cNvPr id="11" name="10 CuadroTexto"/>
          <p:cNvSpPr txBox="1"/>
          <p:nvPr/>
        </p:nvSpPr>
        <p:spPr>
          <a:xfrm>
            <a:off x="2051720" y="2060848"/>
            <a:ext cx="1008112" cy="369332"/>
          </a:xfrm>
          <a:prstGeom prst="rect">
            <a:avLst/>
          </a:prstGeom>
          <a:noFill/>
        </p:spPr>
        <p:txBody>
          <a:bodyPr wrap="square" rtlCol="0">
            <a:spAutoFit/>
          </a:bodyPr>
          <a:lstStyle/>
          <a:p>
            <a:r>
              <a:rPr lang="es-CL" dirty="0" smtClean="0"/>
              <a:t>Control </a:t>
            </a:r>
            <a:endParaRPr lang="es-CL" dirty="0"/>
          </a:p>
        </p:txBody>
      </p:sp>
      <p:sp>
        <p:nvSpPr>
          <p:cNvPr id="12" name="11 CuadroTexto"/>
          <p:cNvSpPr txBox="1"/>
          <p:nvPr/>
        </p:nvSpPr>
        <p:spPr>
          <a:xfrm>
            <a:off x="5364088" y="476672"/>
            <a:ext cx="3456384" cy="461665"/>
          </a:xfrm>
          <a:prstGeom prst="rect">
            <a:avLst/>
          </a:prstGeom>
          <a:noFill/>
        </p:spPr>
        <p:txBody>
          <a:bodyPr wrap="square" rtlCol="0">
            <a:spAutoFit/>
          </a:bodyPr>
          <a:lstStyle/>
          <a:p>
            <a:r>
              <a:rPr lang="es-CL" sz="2400" dirty="0" smtClean="0">
                <a:latin typeface="Times New Roman" pitchFamily="18" charset="0"/>
                <a:cs typeface="Times New Roman" pitchFamily="18" charset="0"/>
              </a:rPr>
              <a:t>ANCLAJE  DE PERNOS</a:t>
            </a:r>
            <a:endParaRPr lang="es-CL" sz="2400" dirty="0">
              <a:latin typeface="Times New Roman" pitchFamily="18" charset="0"/>
              <a:cs typeface="Times New Roman" pitchFamily="18" charset="0"/>
            </a:endParaRPr>
          </a:p>
        </p:txBody>
      </p:sp>
      <p:sp>
        <p:nvSpPr>
          <p:cNvPr id="13" name="12 CuadroTexto"/>
          <p:cNvSpPr txBox="1"/>
          <p:nvPr/>
        </p:nvSpPr>
        <p:spPr>
          <a:xfrm>
            <a:off x="7164288" y="1268760"/>
            <a:ext cx="1728192" cy="50783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s-ES" dirty="0" smtClean="0">
                <a:latin typeface="Times New Roman" pitchFamily="18" charset="0"/>
                <a:cs typeface="Times New Roman" pitchFamily="18" charset="0"/>
              </a:rPr>
              <a:t>En la colocación de pernos con cabeza de expansión, el apriete de la tuerca debe ser tan firme como para verificar que el anclaje trabaje, absorba la primera deformación y genere en la roca una fatiga  de compresión vertical que impida su ruptura.</a:t>
            </a:r>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4209495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282154"/>
          </a:xfrm>
        </p:spPr>
        <p:style>
          <a:lnRef idx="2">
            <a:schemeClr val="accent1">
              <a:shade val="50000"/>
            </a:schemeClr>
          </a:lnRef>
          <a:fillRef idx="1">
            <a:schemeClr val="accent1"/>
          </a:fillRef>
          <a:effectRef idx="0">
            <a:schemeClr val="accent1"/>
          </a:effectRef>
          <a:fontRef idx="minor">
            <a:schemeClr val="lt1"/>
          </a:fontRef>
        </p:style>
        <p:txBody>
          <a:bodyPr/>
          <a:lstStyle/>
          <a:p>
            <a:r>
              <a:rPr lang="es-CL" dirty="0" smtClean="0">
                <a:solidFill>
                  <a:schemeClr val="bg1"/>
                </a:solidFill>
                <a:latin typeface="Times New Roman" pitchFamily="18" charset="0"/>
                <a:cs typeface="Times New Roman" pitchFamily="18" charset="0"/>
              </a:rPr>
              <a:t>CAPITULO VI</a:t>
            </a:r>
            <a:endParaRPr lang="es-CL" dirty="0">
              <a:solidFill>
                <a:schemeClr val="bg1"/>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3">
            <a:schemeClr val="lt1"/>
          </a:lnRef>
          <a:fillRef idx="1">
            <a:schemeClr val="accent1"/>
          </a:fillRef>
          <a:effectRef idx="1">
            <a:schemeClr val="accent1"/>
          </a:effectRef>
          <a:fontRef idx="minor">
            <a:schemeClr val="lt1"/>
          </a:fontRef>
        </p:style>
        <p:txBody>
          <a:bodyPr>
            <a:normAutofit/>
          </a:bodyPr>
          <a:lstStyle/>
          <a:p>
            <a:pPr>
              <a:buNone/>
            </a:pPr>
            <a:endParaRPr lang="es-CL" sz="3600" b="1" dirty="0" smtClean="0">
              <a:latin typeface="Times New Roman" pitchFamily="18" charset="0"/>
              <a:cs typeface="Times New Roman" pitchFamily="18" charset="0"/>
            </a:endParaRPr>
          </a:p>
          <a:p>
            <a:pPr>
              <a:buNone/>
            </a:pPr>
            <a:r>
              <a:rPr lang="es-CL" sz="3600" b="1" dirty="0" smtClean="0">
                <a:latin typeface="Times New Roman" pitchFamily="18" charset="0"/>
                <a:cs typeface="Times New Roman" pitchFamily="18" charset="0"/>
              </a:rPr>
              <a:t>PERNOS HELICOIDALES</a:t>
            </a:r>
          </a:p>
          <a:p>
            <a:pPr>
              <a:buNone/>
            </a:pPr>
            <a:r>
              <a:rPr lang="es-CL" sz="3600" b="1" dirty="0" smtClean="0">
                <a:latin typeface="Times New Roman" pitchFamily="18" charset="0"/>
                <a:cs typeface="Times New Roman" pitchFamily="18" charset="0"/>
              </a:rPr>
              <a:t>       ANCLADOS CON RESINA</a:t>
            </a:r>
          </a:p>
          <a:p>
            <a:pPr>
              <a:buNone/>
            </a:pPr>
            <a:r>
              <a:rPr lang="es-CL" sz="3600" b="1" dirty="0" smtClean="0">
                <a:latin typeface="Times New Roman" pitchFamily="18" charset="0"/>
                <a:cs typeface="Times New Roman" pitchFamily="18" charset="0"/>
              </a:rPr>
              <a:t>              ANCLADO CON CEMENTO </a:t>
            </a:r>
          </a:p>
          <a:p>
            <a:pPr>
              <a:buNone/>
            </a:pPr>
            <a:r>
              <a:rPr lang="es-CL" sz="3600" b="1" dirty="0" smtClean="0">
                <a:latin typeface="Times New Roman" pitchFamily="18" charset="0"/>
                <a:cs typeface="Times New Roman" pitchFamily="18" charset="0"/>
              </a:rPr>
              <a:t>                                              GROUTING</a:t>
            </a:r>
            <a:endParaRPr lang="es-CL" sz="3600" b="1"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accent2"/>
          </a:lnRef>
          <a:fillRef idx="1">
            <a:schemeClr val="lt1"/>
          </a:fillRef>
          <a:effectRef idx="0">
            <a:schemeClr val="accent2"/>
          </a:effectRef>
          <a:fontRef idx="minor">
            <a:schemeClr val="dk1"/>
          </a:fontRef>
        </p:style>
        <p:txBody>
          <a:bodyPr>
            <a:normAutofit/>
          </a:bodyPr>
          <a:lstStyle/>
          <a:p>
            <a:pPr marL="0" indent="0" algn="just">
              <a:buNone/>
            </a:pPr>
            <a:r>
              <a:rPr lang="es-ES" sz="2400" dirty="0">
                <a:latin typeface="Times New Roman" pitchFamily="18" charset="0"/>
                <a:cs typeface="Times New Roman" pitchFamily="18" charset="0"/>
              </a:rPr>
              <a:t>Artículo 162: La operación de acuñadura tendrá carácter permanente en toda la mina y cada vez que se ingrese a una galería a cámara de producción, después de una tronada, además, de la ventilación, se deberá chequear minuciosamente el estado de la fortificación y </a:t>
            </a:r>
            <a:r>
              <a:rPr lang="es-ES" sz="2400" dirty="0" smtClean="0">
                <a:latin typeface="Times New Roman" pitchFamily="18" charset="0"/>
                <a:cs typeface="Times New Roman" pitchFamily="18" charset="0"/>
              </a:rPr>
              <a:t>acuñadura.</a:t>
            </a:r>
            <a:endParaRPr lang="es-CL" sz="2400" dirty="0">
              <a:latin typeface="Times New Roman" pitchFamily="18" charset="0"/>
              <a:cs typeface="Times New Roman" pitchFamily="18" charset="0"/>
            </a:endParaRPr>
          </a:p>
          <a:p>
            <a:pPr marL="0" indent="0" algn="just">
              <a:buNone/>
            </a:pPr>
            <a:r>
              <a:rPr lang="es-ES" sz="2400" dirty="0" smtClean="0">
                <a:latin typeface="Times New Roman" pitchFamily="18" charset="0"/>
                <a:cs typeface="Times New Roman" pitchFamily="18" charset="0"/>
              </a:rPr>
              <a:t>La </a:t>
            </a:r>
            <a:r>
              <a:rPr lang="es-ES" sz="2400" dirty="0">
                <a:latin typeface="Times New Roman" pitchFamily="18" charset="0"/>
                <a:cs typeface="Times New Roman" pitchFamily="18" charset="0"/>
              </a:rPr>
              <a:t>administración deberá elaborar el procedimiento respectivo, el que consigne a lo </a:t>
            </a:r>
            <a:r>
              <a:rPr lang="es-ES" sz="2400" dirty="0" smtClean="0">
                <a:latin typeface="Times New Roman" pitchFamily="18" charset="0"/>
                <a:cs typeface="Times New Roman" pitchFamily="18" charset="0"/>
              </a:rPr>
              <a:t>menos:</a:t>
            </a:r>
            <a:endParaRPr lang="es-CL" sz="2400" dirty="0">
              <a:latin typeface="Times New Roman" pitchFamily="18" charset="0"/>
              <a:cs typeface="Times New Roman" pitchFamily="18" charset="0"/>
            </a:endParaRPr>
          </a:p>
          <a:p>
            <a:pPr algn="just"/>
            <a:r>
              <a:rPr lang="es-ES" sz="2400" dirty="0" smtClean="0">
                <a:latin typeface="Times New Roman" pitchFamily="18" charset="0"/>
                <a:cs typeface="Times New Roman" pitchFamily="18" charset="0"/>
              </a:rPr>
              <a:t>a</a:t>
            </a:r>
            <a:r>
              <a:rPr lang="es-ES" sz="2400" dirty="0">
                <a:latin typeface="Times New Roman" pitchFamily="18" charset="0"/>
                <a:cs typeface="Times New Roman" pitchFamily="18" charset="0"/>
              </a:rPr>
              <a:t>.- Obligatoriedad que tiene toda persona al ingresar al lugar de trabajo, de controlar “techo y cajas de  galerías y frentes de trabajo” al inicio y durante cada jornada laboral y proceder siempre y cuando esté capacitado para ello, a la inmediata acuñadura cuando se precise o en su defecto informar a la supervisión ante problemas mayores. </a:t>
            </a:r>
            <a:endParaRPr lang="es-ES" sz="2400" dirty="0" smtClean="0">
              <a:latin typeface="Times New Roman" pitchFamily="18" charset="0"/>
              <a:cs typeface="Times New Roman" pitchFamily="18" charset="0"/>
            </a:endParaRPr>
          </a:p>
          <a:p>
            <a:pPr algn="just"/>
            <a:r>
              <a:rPr lang="es-ES" sz="2400" dirty="0" smtClean="0">
                <a:latin typeface="Times New Roman" pitchFamily="18" charset="0"/>
                <a:cs typeface="Times New Roman" pitchFamily="18" charset="0"/>
              </a:rPr>
              <a:t>b</a:t>
            </a:r>
            <a:r>
              <a:rPr lang="es-ES" sz="2400" dirty="0">
                <a:latin typeface="Times New Roman" pitchFamily="18" charset="0"/>
                <a:cs typeface="Times New Roman" pitchFamily="18" charset="0"/>
              </a:rPr>
              <a:t>.- Obligatoriedad de la Administración de proporcionar los medios y recursos para ejecutar la tarea. Ello incluye “Acuñadores” apropiados, andamios,  plataformas o equipos mecanizados si las condiciones y requerimientos lo hacen necesario.</a:t>
            </a:r>
            <a:endParaRPr lang="es-CL" sz="2400" dirty="0">
              <a:latin typeface="Times New Roman" pitchFamily="18" charset="0"/>
              <a:cs typeface="Times New Roman" pitchFamily="18" charset="0"/>
            </a:endParaRPr>
          </a:p>
          <a:p>
            <a:pPr algn="just"/>
            <a:r>
              <a:rPr lang="es-ES" sz="2400" dirty="0">
                <a:latin typeface="Times New Roman" pitchFamily="18" charset="0"/>
                <a:cs typeface="Times New Roman" pitchFamily="18" charset="0"/>
              </a:rPr>
              <a:t>c.- Capacitación sobre técnicas y uso de implementos para llevar a efecto esta tarea. (video)</a:t>
            </a:r>
            <a:endParaRPr lang="es-CL" sz="2400" dirty="0">
              <a:latin typeface="Times New Roman" pitchFamily="18" charset="0"/>
              <a:cs typeface="Times New Roman" pitchFamily="18" charset="0"/>
            </a:endParaRPr>
          </a:p>
          <a:p>
            <a:pPr marL="0" indent="0" algn="just">
              <a:buNone/>
            </a:pPr>
            <a:endParaRPr lang="es-CL" sz="2400"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algn="just">
              <a:buNone/>
            </a:pPr>
            <a:r>
              <a:rPr lang="es-ES" sz="2800" i="1" dirty="0" smtClean="0">
                <a:solidFill>
                  <a:schemeClr val="tx1"/>
                </a:solidFill>
                <a:latin typeface="Times New Roman" pitchFamily="18" charset="0"/>
                <a:cs typeface="Times New Roman" pitchFamily="18" charset="0"/>
              </a:rPr>
              <a:t>    </a:t>
            </a:r>
            <a:r>
              <a:rPr lang="es-ES" sz="2600" i="1" u="sng" dirty="0" smtClean="0">
                <a:solidFill>
                  <a:srgbClr val="FF0000"/>
                </a:solidFill>
                <a:latin typeface="Times New Roman" pitchFamily="18" charset="0"/>
                <a:cs typeface="Times New Roman" pitchFamily="18" charset="0"/>
              </a:rPr>
              <a:t>ANCLAJE </a:t>
            </a:r>
            <a:r>
              <a:rPr lang="es-ES" sz="2600" i="1" u="sng" dirty="0">
                <a:solidFill>
                  <a:srgbClr val="FF0000"/>
                </a:solidFill>
                <a:latin typeface="Times New Roman" pitchFamily="18" charset="0"/>
                <a:cs typeface="Times New Roman" pitchFamily="18" charset="0"/>
              </a:rPr>
              <a:t>REPARTIDO</a:t>
            </a:r>
            <a:r>
              <a:rPr lang="es-ES" sz="2600" b="1" dirty="0">
                <a:solidFill>
                  <a:srgbClr val="FF0000"/>
                </a:solidFill>
                <a:latin typeface="Times New Roman" pitchFamily="18" charset="0"/>
                <a:cs typeface="Times New Roman" pitchFamily="18" charset="0"/>
              </a:rPr>
              <a:t>. </a:t>
            </a:r>
            <a:r>
              <a:rPr lang="es-ES" sz="2600" dirty="0">
                <a:latin typeface="Times New Roman" pitchFamily="18" charset="0"/>
                <a:cs typeface="Times New Roman" pitchFamily="18" charset="0"/>
              </a:rPr>
              <a:t>Pueden ser pernos de fricción, pernos con inyecciones de  cemento o inyecciones de resina a lo largo del perno.</a:t>
            </a:r>
            <a:r>
              <a:rPr lang="es-CL" sz="2600" dirty="0">
                <a:latin typeface="Times New Roman" pitchFamily="18" charset="0"/>
                <a:cs typeface="Times New Roman" pitchFamily="18" charset="0"/>
              </a:rPr>
              <a:t>Actualmente  en minería los pernos mas usados son: a.- Pernos anclados mecánicamente. b.- Pernos anclados con resina o cemento. c.- Pernos anclados con fricción. d.- Cables de </a:t>
            </a:r>
            <a:r>
              <a:rPr lang="es-CL" sz="2600" dirty="0" smtClean="0">
                <a:latin typeface="Times New Roman" pitchFamily="18" charset="0"/>
                <a:cs typeface="Times New Roman" pitchFamily="18" charset="0"/>
              </a:rPr>
              <a:t>aceros.</a:t>
            </a:r>
            <a:endParaRPr lang="es-ES" sz="2600" dirty="0" smtClean="0">
              <a:latin typeface="Times New Roman" pitchFamily="18" charset="0"/>
              <a:cs typeface="Times New Roman" pitchFamily="18" charset="0"/>
            </a:endParaRPr>
          </a:p>
          <a:p>
            <a:pPr algn="just"/>
            <a:r>
              <a:rPr lang="es-CL" sz="2600" dirty="0" smtClean="0">
                <a:latin typeface="Times New Roman" pitchFamily="18" charset="0"/>
                <a:cs typeface="Times New Roman" pitchFamily="18" charset="0"/>
              </a:rPr>
              <a:t>Son barras laminadas en caliente, es una barra de acero helicoidal, cuya sección transversal levemente ovalada con resaltes en forma de hilo helicoidal izquierdo de gran paso que actúa en colaboración con un sistema de fijación formado por una placa de acero perforada y una tuerca de fundición nodular. Estas últimas actúan de forma complementaria para reforzar y preservar la resistencia natural del macizo rocoso.</a:t>
            </a:r>
          </a:p>
          <a:p>
            <a:pPr algn="just"/>
            <a:r>
              <a:rPr lang="es-CL" sz="2600" dirty="0" smtClean="0">
                <a:latin typeface="Times New Roman" pitchFamily="18" charset="0"/>
                <a:cs typeface="Times New Roman" pitchFamily="18" charset="0"/>
              </a:rPr>
              <a:t>La inyección de concreto, mortero o resina en la perforación del estrato en que se introduce la barra sirve de anclaje actuando la rosca como resalte para evitar el desplazamiento de la barra, la tuerca de fijación se desliza sobre la barra helicoidal.</a:t>
            </a:r>
          </a:p>
          <a:p>
            <a:pPr algn="just"/>
            <a:r>
              <a:rPr lang="es-CL" sz="2600" dirty="0" smtClean="0">
                <a:latin typeface="Times New Roman" pitchFamily="18" charset="0"/>
                <a:cs typeface="Times New Roman" pitchFamily="18" charset="0"/>
              </a:rPr>
              <a:t> </a:t>
            </a:r>
            <a:r>
              <a:rPr lang="es-CL" sz="2600" b="1" dirty="0" smtClean="0">
                <a:latin typeface="Times New Roman" pitchFamily="18" charset="0"/>
                <a:cs typeface="Times New Roman" pitchFamily="18" charset="0"/>
              </a:rPr>
              <a:t>Aplicaciones y usos</a:t>
            </a:r>
          </a:p>
          <a:p>
            <a:pPr algn="just"/>
            <a:r>
              <a:rPr lang="es-CL" sz="2600" dirty="0" smtClean="0">
                <a:latin typeface="Times New Roman" pitchFamily="18" charset="0"/>
                <a:cs typeface="Times New Roman" pitchFamily="18" charset="0"/>
              </a:rPr>
              <a:t>Se puede utilizar en labores subterráneas, taludes y construcción de túneles, así como en labores en las que exista presencia de rocas de muy mala calidad y en zonas de altos esfuerzos.</a:t>
            </a:r>
          </a:p>
          <a:p>
            <a:endParaRPr lang="es-CL" sz="2600" dirty="0" smtClean="0"/>
          </a:p>
          <a:p>
            <a:endParaRPr lang="es-CL" sz="2400" dirty="0" smtClean="0"/>
          </a:p>
          <a:p>
            <a:endParaRPr lang="es-CL"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V</a:t>
            </a:r>
            <a:endParaRPr lang="es-CL" dirty="0"/>
          </a:p>
        </p:txBody>
      </p:sp>
      <p:sp>
        <p:nvSpPr>
          <p:cNvPr id="4" name="1 Título"/>
          <p:cNvSpPr txBox="1">
            <a:spLocks/>
          </p:cNvSpPr>
          <p:nvPr/>
        </p:nvSpPr>
        <p:spPr>
          <a:xfrm>
            <a:off x="457200" y="274638"/>
            <a:ext cx="8229600" cy="1138138"/>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L" sz="44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PERNO HELICOIDAL</a:t>
            </a:r>
            <a:endParaRPr kumimoji="0" lang="es-CL" sz="4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1026" name="Picture 2" descr="C:\Users\Victor\Pictures\Helicoidal-177x124.jpg"/>
          <p:cNvPicPr>
            <a:picLocks noGrp="1" noChangeAspect="1" noChangeArrowheads="1"/>
          </p:cNvPicPr>
          <p:nvPr>
            <p:ph idx="1"/>
          </p:nvPr>
        </p:nvPicPr>
        <p:blipFill>
          <a:blip r:embed="rId2" cstate="print"/>
          <a:srcRect/>
          <a:stretch>
            <a:fillRect/>
          </a:stretch>
        </p:blipFill>
        <p:spPr bwMode="auto">
          <a:xfrm>
            <a:off x="467545" y="1484784"/>
            <a:ext cx="3528391" cy="2808312"/>
          </a:xfrm>
          <a:prstGeom prst="rect">
            <a:avLst/>
          </a:prstGeom>
          <a:noFill/>
        </p:spPr>
      </p:pic>
      <p:pic>
        <p:nvPicPr>
          <p:cNvPr id="5" name="3 Marcador de contenido" descr="http://www.miningrock.cl/img/productos/barra-helicoidal2.jpg"/>
          <p:cNvPicPr>
            <a:picLocks/>
          </p:cNvPicPr>
          <p:nvPr/>
        </p:nvPicPr>
        <p:blipFill>
          <a:blip r:embed="rId3" cstate="print"/>
          <a:srcRect/>
          <a:stretch>
            <a:fillRect/>
          </a:stretch>
        </p:blipFill>
        <p:spPr bwMode="auto">
          <a:xfrm>
            <a:off x="4067944" y="1484784"/>
            <a:ext cx="4536504" cy="2376264"/>
          </a:xfrm>
          <a:prstGeom prst="rect">
            <a:avLst/>
          </a:prstGeom>
          <a:ln w="25400"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pic>
      <p:pic>
        <p:nvPicPr>
          <p:cNvPr id="6" name="Picture 2" descr="C:\Users\Victor\Pictures\perno_helicoidal03.jpg"/>
          <p:cNvPicPr>
            <a:picLocks noChangeAspect="1" noChangeArrowheads="1"/>
          </p:cNvPicPr>
          <p:nvPr/>
        </p:nvPicPr>
        <p:blipFill>
          <a:blip r:embed="rId4" cstate="print"/>
          <a:srcRect/>
          <a:stretch>
            <a:fillRect/>
          </a:stretch>
        </p:blipFill>
        <p:spPr bwMode="auto">
          <a:xfrm>
            <a:off x="539552" y="4005064"/>
            <a:ext cx="8136904" cy="2592288"/>
          </a:xfrm>
          <a:prstGeom prst="rect">
            <a:avLst/>
          </a:prstGeom>
        </p:spPr>
        <p:style>
          <a:lnRef idx="2">
            <a:schemeClr val="accent5"/>
          </a:lnRef>
          <a:fillRef idx="1">
            <a:schemeClr val="lt1"/>
          </a:fillRef>
          <a:effectRef idx="0">
            <a:schemeClr val="accent5"/>
          </a:effectRef>
          <a:fontRef idx="minor">
            <a:schemeClr val="dk1"/>
          </a:fontRef>
        </p:style>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64704"/>
          </a:xfrm>
        </p:spPr>
        <p:style>
          <a:lnRef idx="2">
            <a:schemeClr val="accent1"/>
          </a:lnRef>
          <a:fillRef idx="1">
            <a:schemeClr val="lt1"/>
          </a:fillRef>
          <a:effectRef idx="0">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PERNO HELICOIDAL</a:t>
            </a:r>
            <a:endParaRPr lang="es-CL"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764704"/>
            <a:ext cx="9143999" cy="6093296"/>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80728"/>
          </a:xfrm>
        </p:spPr>
        <p:style>
          <a:lnRef idx="2">
            <a:schemeClr val="dk1"/>
          </a:lnRef>
          <a:fillRef idx="1">
            <a:schemeClr val="lt1"/>
          </a:fillRef>
          <a:effectRef idx="0">
            <a:schemeClr val="dk1"/>
          </a:effectRef>
          <a:fontRef idx="minor">
            <a:schemeClr val="dk1"/>
          </a:fontRef>
        </p:style>
        <p:txBody>
          <a:bodyPr>
            <a:normAutofit/>
          </a:bodyPr>
          <a:lstStyle/>
          <a:p>
            <a:r>
              <a:rPr lang="es-CL" sz="2400" dirty="0" smtClean="0">
                <a:solidFill>
                  <a:srgbClr val="FF0000"/>
                </a:solidFill>
                <a:latin typeface="Times New Roman" pitchFamily="18" charset="0"/>
                <a:cs typeface="Times New Roman" pitchFamily="18" charset="0"/>
              </a:rPr>
              <a:t>PLANCHUELA, TUERCA ,ROCA,LECHADA O RESINA, BARRA HELICOIDAL</a:t>
            </a:r>
            <a:endParaRPr lang="es-CL" sz="2400"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0" y="980728"/>
            <a:ext cx="9144000" cy="5877272"/>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2339752" y="2852936"/>
            <a:ext cx="151216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L" dirty="0" smtClean="0"/>
              <a:t>PLANCHUELA</a:t>
            </a:r>
            <a:endParaRPr lang="es-CL" dirty="0"/>
          </a:p>
        </p:txBody>
      </p:sp>
      <p:cxnSp>
        <p:nvCxnSpPr>
          <p:cNvPr id="7" name="6 Conector recto de flecha"/>
          <p:cNvCxnSpPr>
            <a:stCxn id="5" idx="2"/>
          </p:cNvCxnSpPr>
          <p:nvPr/>
        </p:nvCxnSpPr>
        <p:spPr>
          <a:xfrm>
            <a:off x="3095836" y="3222268"/>
            <a:ext cx="900100" cy="49476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8" name="7 CuadroTexto"/>
          <p:cNvSpPr txBox="1"/>
          <p:nvPr/>
        </p:nvSpPr>
        <p:spPr>
          <a:xfrm>
            <a:off x="6300192" y="2708920"/>
            <a:ext cx="129614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L" dirty="0" smtClean="0"/>
              <a:t>TUERCA</a:t>
            </a:r>
            <a:endParaRPr lang="es-CL" dirty="0"/>
          </a:p>
        </p:txBody>
      </p:sp>
      <p:cxnSp>
        <p:nvCxnSpPr>
          <p:cNvPr id="10" name="9 Conector recto de flecha"/>
          <p:cNvCxnSpPr/>
          <p:nvPr/>
        </p:nvCxnSpPr>
        <p:spPr>
          <a:xfrm flipH="1">
            <a:off x="6084168" y="2996952"/>
            <a:ext cx="720080" cy="50405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1" name="10 CuadroTexto"/>
          <p:cNvSpPr txBox="1"/>
          <p:nvPr/>
        </p:nvSpPr>
        <p:spPr>
          <a:xfrm>
            <a:off x="971601" y="4077072"/>
            <a:ext cx="79208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L" dirty="0" smtClean="0"/>
              <a:t>ROCA</a:t>
            </a:r>
            <a:endParaRPr lang="es-CL" dirty="0"/>
          </a:p>
        </p:txBody>
      </p:sp>
      <p:sp>
        <p:nvSpPr>
          <p:cNvPr id="12" name="11 CuadroTexto"/>
          <p:cNvSpPr txBox="1"/>
          <p:nvPr/>
        </p:nvSpPr>
        <p:spPr>
          <a:xfrm>
            <a:off x="6660232" y="5661248"/>
            <a:ext cx="9361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CL" dirty="0" smtClean="0"/>
              <a:t>ROCA</a:t>
            </a:r>
            <a:endParaRPr lang="es-CL" dirty="0"/>
          </a:p>
        </p:txBody>
      </p:sp>
      <p:sp>
        <p:nvSpPr>
          <p:cNvPr id="13" name="12 CuadroTexto"/>
          <p:cNvSpPr txBox="1"/>
          <p:nvPr/>
        </p:nvSpPr>
        <p:spPr>
          <a:xfrm>
            <a:off x="1043608" y="5157192"/>
            <a:ext cx="208823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L" dirty="0" smtClean="0"/>
              <a:t>LECHADA O RESINA</a:t>
            </a:r>
            <a:endParaRPr lang="es-CL" dirty="0"/>
          </a:p>
        </p:txBody>
      </p:sp>
      <p:cxnSp>
        <p:nvCxnSpPr>
          <p:cNvPr id="15" name="14 Conector recto de flecha"/>
          <p:cNvCxnSpPr>
            <a:stCxn id="13" idx="0"/>
          </p:cNvCxnSpPr>
          <p:nvPr/>
        </p:nvCxnSpPr>
        <p:spPr>
          <a:xfrm flipV="1">
            <a:off x="2087724" y="5013176"/>
            <a:ext cx="1620180" cy="1440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6" name="15 CuadroTexto"/>
          <p:cNvSpPr txBox="1"/>
          <p:nvPr/>
        </p:nvSpPr>
        <p:spPr>
          <a:xfrm>
            <a:off x="5436096" y="4869160"/>
            <a:ext cx="216024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L" dirty="0" smtClean="0"/>
              <a:t>BARRA HELICOIDAL</a:t>
            </a:r>
            <a:endParaRPr lang="es-CL" dirty="0"/>
          </a:p>
        </p:txBody>
      </p:sp>
      <p:cxnSp>
        <p:nvCxnSpPr>
          <p:cNvPr id="18" name="17 Conector recto de flecha"/>
          <p:cNvCxnSpPr/>
          <p:nvPr/>
        </p:nvCxnSpPr>
        <p:spPr>
          <a:xfrm flipH="1" flipV="1">
            <a:off x="4788024" y="4293096"/>
            <a:ext cx="576064" cy="68872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0" y="43072"/>
            <a:ext cx="9144000" cy="6806741"/>
          </a:xfrm>
          <a:prstGeom prst="rect">
            <a:avLst/>
          </a:prstGeom>
          <a:noFill/>
          <a:ln w="9525">
            <a:noFill/>
            <a:miter lim="800000"/>
            <a:headEnd/>
            <a:tailEnd/>
          </a:ln>
        </p:spPr>
      </p:pic>
      <p:sp>
        <p:nvSpPr>
          <p:cNvPr id="6" name="5 CuadroTexto"/>
          <p:cNvSpPr txBox="1"/>
          <p:nvPr/>
        </p:nvSpPr>
        <p:spPr>
          <a:xfrm>
            <a:off x="395536" y="4941168"/>
            <a:ext cx="230425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CL" sz="2400" dirty="0" smtClean="0">
                <a:latin typeface="Times New Roman" pitchFamily="18" charset="0"/>
                <a:cs typeface="Times New Roman" pitchFamily="18" charset="0"/>
              </a:rPr>
              <a:t>Perno Helicoidal</a:t>
            </a: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2742555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124744"/>
          </a:xfrm>
        </p:spPr>
        <p:style>
          <a:lnRef idx="2">
            <a:schemeClr val="accent1"/>
          </a:lnRef>
          <a:fillRef idx="1">
            <a:schemeClr val="lt1"/>
          </a:fillRef>
          <a:effectRef idx="0">
            <a:schemeClr val="accent1"/>
          </a:effectRef>
          <a:fontRef idx="minor">
            <a:schemeClr val="dk1"/>
          </a:fontRef>
        </p:style>
        <p:txBody>
          <a:bodyPr>
            <a:noAutofit/>
          </a:bodyPr>
          <a:lstStyle/>
          <a:p>
            <a:r>
              <a:rPr lang="es-CL" sz="3200" dirty="0" smtClean="0">
                <a:solidFill>
                  <a:srgbClr val="FF0000"/>
                </a:solidFill>
                <a:latin typeface="Times New Roman" pitchFamily="18" charset="0"/>
                <a:cs typeface="Times New Roman" pitchFamily="18" charset="0"/>
              </a:rPr>
              <a:t>PERNO HELICOIDAL</a:t>
            </a:r>
            <a:endParaRPr lang="es-CL" sz="32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124744"/>
            <a:ext cx="9144000" cy="5733256"/>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es-CL" sz="1800" dirty="0" smtClean="0"/>
              <a:t>       </a:t>
            </a:r>
            <a:r>
              <a:rPr lang="es-CL" sz="2400" b="1" dirty="0" smtClean="0">
                <a:latin typeface="Times New Roman" pitchFamily="18" charset="0"/>
                <a:cs typeface="Times New Roman" pitchFamily="18" charset="0"/>
              </a:rPr>
              <a:t>Aplicación</a:t>
            </a:r>
            <a:r>
              <a:rPr lang="es-CL" sz="2400" dirty="0" smtClean="0">
                <a:latin typeface="Times New Roman" pitchFamily="18" charset="0"/>
                <a:cs typeface="Times New Roman" pitchFamily="18" charset="0"/>
              </a:rPr>
              <a:t>. Los Pernos se utilizan para la fortificación y el reforzamiento de rocas, taludes y suelos, estas permiten mantener la integridad de la roca o suelo sometida a esfuerzos, de manera que actúen de forma efectiva, ya sea como arco o viga tendida a través de la excavación. También para fijar cualquier roca suelta o estrato delgado en la superficie de la cavidad, anclándolos profundamente.</a:t>
            </a:r>
          </a:p>
          <a:p>
            <a:r>
              <a:rPr lang="es-CL" sz="2400" dirty="0" smtClean="0">
                <a:latin typeface="Times New Roman" pitchFamily="18" charset="0"/>
                <a:cs typeface="Times New Roman" pitchFamily="18" charset="0"/>
              </a:rPr>
              <a:t>El sistema de anclaje y sujeción de suelos está recomendado para:</a:t>
            </a:r>
          </a:p>
          <a:p>
            <a:pPr>
              <a:buNone/>
            </a:pPr>
            <a:r>
              <a:rPr lang="es-CL" sz="2400" dirty="0" smtClean="0">
                <a:latin typeface="Times New Roman" pitchFamily="18" charset="0"/>
                <a:cs typeface="Times New Roman" pitchFamily="18" charset="0"/>
              </a:rPr>
              <a:t>       • Muros de contención</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 Estabilización de Taludes</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 Fortificación de Galerías Subterráneas</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 Cavernas</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 Centrales Hidroeléctricas</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 Represas, Obras Civiles y minería en general</a:t>
            </a:r>
            <a:br>
              <a:rPr lang="es-CL" sz="2400" dirty="0" smtClean="0">
                <a:latin typeface="Times New Roman" pitchFamily="18" charset="0"/>
                <a:cs typeface="Times New Roman" pitchFamily="18" charset="0"/>
              </a:rPr>
            </a:br>
            <a:endParaRPr lang="es-CL" sz="2400" dirty="0" smtClean="0">
              <a:latin typeface="Times New Roman" pitchFamily="18" charset="0"/>
              <a:cs typeface="Times New Roman" pitchFamily="18" charset="0"/>
            </a:endParaRPr>
          </a:p>
          <a:p>
            <a:endParaRPr lang="es-CL" sz="2400"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124744"/>
          </a:xfrm>
        </p:spPr>
        <p:style>
          <a:lnRef idx="1">
            <a:schemeClr val="accent2"/>
          </a:lnRef>
          <a:fillRef idx="2">
            <a:schemeClr val="accent2"/>
          </a:fillRef>
          <a:effectRef idx="1">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EQUIPO LECHADOR</a:t>
            </a:r>
            <a:endParaRPr lang="es-CL" dirty="0">
              <a:solidFill>
                <a:srgbClr val="FF0000"/>
              </a:solidFill>
              <a:latin typeface="Times New Roman" pitchFamily="18" charset="0"/>
              <a:cs typeface="Times New Roman" pitchFamily="18" charset="0"/>
            </a:endParaRPr>
          </a:p>
        </p:txBody>
      </p:sp>
      <p:pic>
        <p:nvPicPr>
          <p:cNvPr id="2050" name="Picture 2" descr="C:\Users\Victor\Pictures\lechador.jpg"/>
          <p:cNvPicPr>
            <a:picLocks noGrp="1" noChangeAspect="1" noChangeArrowheads="1"/>
          </p:cNvPicPr>
          <p:nvPr>
            <p:ph idx="1"/>
          </p:nvPr>
        </p:nvPicPr>
        <p:blipFill>
          <a:blip r:embed="rId2" cstate="print"/>
          <a:srcRect/>
          <a:stretch>
            <a:fillRect/>
          </a:stretch>
        </p:blipFill>
        <p:spPr bwMode="auto">
          <a:xfrm>
            <a:off x="3995936" y="1844824"/>
            <a:ext cx="4752528" cy="3744416"/>
          </a:xfrm>
          <a:prstGeom prst="rect">
            <a:avLst/>
          </a:prstGeom>
        </p:spPr>
        <p:style>
          <a:lnRef idx="2">
            <a:schemeClr val="accent2"/>
          </a:lnRef>
          <a:fillRef idx="1">
            <a:schemeClr val="lt1"/>
          </a:fillRef>
          <a:effectRef idx="0">
            <a:schemeClr val="accent2"/>
          </a:effectRef>
          <a:fontRef idx="minor">
            <a:schemeClr val="dk1"/>
          </a:fontRef>
        </p:style>
      </p:pic>
      <p:sp>
        <p:nvSpPr>
          <p:cNvPr id="6" name="5 Rectángulo"/>
          <p:cNvSpPr/>
          <p:nvPr/>
        </p:nvSpPr>
        <p:spPr>
          <a:xfrm>
            <a:off x="467544" y="1772816"/>
            <a:ext cx="3096344" cy="313932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CL" b="1" dirty="0" smtClean="0"/>
              <a:t>Equipo Lechador</a:t>
            </a:r>
            <a:r>
              <a:rPr lang="es-CL" dirty="0" smtClean="0"/>
              <a:t/>
            </a:r>
            <a:br>
              <a:rPr lang="es-CL" dirty="0" smtClean="0"/>
            </a:br>
            <a:r>
              <a:rPr lang="es-CL" dirty="0" smtClean="0"/>
              <a:t>Equipo diseñado para inyección de lechadas de cemento (Grouting) para anclajes. Posee un estanque con capacidad de 120 litros y un mezclador que garantiza la homogeneidad de la mezcla.</a:t>
            </a:r>
            <a:br>
              <a:rPr lang="es-CL" dirty="0" smtClean="0"/>
            </a:br>
            <a:r>
              <a:rPr lang="es-CL" dirty="0" smtClean="0"/>
              <a:t>Puede ser accionada en forma eléctrica, neumática o hidráulica</a:t>
            </a:r>
            <a:endParaRPr lang="es-CL"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Victor\Pictures\preparacion-lechadas-ma2c-01-p.jpg"/>
          <p:cNvPicPr>
            <a:picLocks noGrp="1" noChangeAspect="1" noChangeArrowheads="1"/>
          </p:cNvPicPr>
          <p:nvPr>
            <p:ph idx="1"/>
          </p:nvPr>
        </p:nvPicPr>
        <p:blipFill>
          <a:blip r:embed="rId2" cstate="print"/>
          <a:srcRect/>
          <a:stretch>
            <a:fillRect/>
          </a:stretch>
        </p:blipFill>
        <p:spPr bwMode="auto">
          <a:xfrm>
            <a:off x="827584" y="1052736"/>
            <a:ext cx="3672407" cy="5184576"/>
          </a:xfrm>
          <a:prstGeom prst="rect">
            <a:avLst/>
          </a:prstGeom>
        </p:spPr>
        <p:style>
          <a:lnRef idx="2">
            <a:schemeClr val="accent2"/>
          </a:lnRef>
          <a:fillRef idx="1">
            <a:schemeClr val="lt1"/>
          </a:fillRef>
          <a:effectRef idx="0">
            <a:schemeClr val="accent2"/>
          </a:effectRef>
          <a:fontRef idx="minor">
            <a:schemeClr val="dk1"/>
          </a:fontRef>
        </p:style>
      </p:pic>
      <p:pic>
        <p:nvPicPr>
          <p:cNvPr id="14339" name="Picture 3" descr="C:\Users\Victor\Pictures\preparacion-lechadas-ma4-01-p.jpg"/>
          <p:cNvPicPr>
            <a:picLocks noChangeAspect="1" noChangeArrowheads="1"/>
          </p:cNvPicPr>
          <p:nvPr/>
        </p:nvPicPr>
        <p:blipFill>
          <a:blip r:embed="rId3" cstate="print"/>
          <a:srcRect/>
          <a:stretch>
            <a:fillRect/>
          </a:stretch>
        </p:blipFill>
        <p:spPr bwMode="auto">
          <a:xfrm>
            <a:off x="4932040" y="1052736"/>
            <a:ext cx="3384376" cy="5184576"/>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13848" y="548680"/>
            <a:ext cx="9130152" cy="4896544"/>
          </a:xfrm>
          <a:prstGeom prst="rect">
            <a:avLst/>
          </a:prstGeom>
          <a:ln w="25400" cap="flat" cmpd="sng" algn="ctr">
            <a:solidFill>
              <a:schemeClr val="dk1"/>
            </a:solidFill>
            <a:prstDash val="solid"/>
            <a:headEnd/>
            <a:tailEnd/>
          </a:ln>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0" y="5445224"/>
            <a:ext cx="9144000" cy="1200329"/>
          </a:xfrm>
          <a:prstGeom prst="rect">
            <a:avLst/>
          </a:prstGeom>
          <a:noFill/>
        </p:spPr>
        <p:txBody>
          <a:bodyPr wrap="square" rtlCol="0">
            <a:spAutoFit/>
          </a:bodyPr>
          <a:lstStyle/>
          <a:p>
            <a:r>
              <a:rPr lang="es-CL" sz="2400" dirty="0">
                <a:latin typeface="Times New Roman" pitchFamily="18" charset="0"/>
                <a:cs typeface="Times New Roman" pitchFamily="18" charset="0"/>
              </a:rPr>
              <a:t>En roca estratificada sub-horizontal y roca no estratificada con un sistema de fracturas dominante sub horizontales los pernos ayudan a la deflexión del techo </a:t>
            </a:r>
            <a:r>
              <a:rPr lang="es-CL" sz="2400" i="1" u="sng" dirty="0">
                <a:latin typeface="Times New Roman" pitchFamily="18" charset="0"/>
                <a:cs typeface="Times New Roman" pitchFamily="18" charset="0"/>
              </a:rPr>
              <a:t>“Pandeamiento”. Esto también se llama Efecto Viga.</a:t>
            </a:r>
          </a:p>
        </p:txBody>
      </p:sp>
      <p:sp>
        <p:nvSpPr>
          <p:cNvPr id="6" name="5 CuadroTexto"/>
          <p:cNvSpPr txBox="1"/>
          <p:nvPr/>
        </p:nvSpPr>
        <p:spPr>
          <a:xfrm>
            <a:off x="6084168" y="548680"/>
            <a:ext cx="2952328" cy="707886"/>
          </a:xfrm>
          <a:prstGeom prst="rect">
            <a:avLst/>
          </a:prstGeom>
          <a:noFill/>
        </p:spPr>
        <p:txBody>
          <a:bodyPr wrap="square" rtlCol="0">
            <a:spAutoFit/>
          </a:bodyPr>
          <a:lstStyle/>
          <a:p>
            <a:r>
              <a:rPr lang="es-CL" sz="2000" b="1" dirty="0" smtClean="0">
                <a:latin typeface="Times New Roman" pitchFamily="18" charset="0"/>
                <a:cs typeface="Times New Roman" pitchFamily="18" charset="0"/>
              </a:rPr>
              <a:t>Pandeamiento - Efecto Viga</a:t>
            </a:r>
            <a:endParaRPr lang="es-CL" sz="2000" b="1" dirty="0">
              <a:latin typeface="Times New Roman" pitchFamily="18" charset="0"/>
              <a:cs typeface="Times New Roman" pitchFamily="18" charset="0"/>
            </a:endParaRPr>
          </a:p>
        </p:txBody>
      </p:sp>
      <p:sp>
        <p:nvSpPr>
          <p:cNvPr id="2" name="1 CuadroTexto"/>
          <p:cNvSpPr txBox="1"/>
          <p:nvPr/>
        </p:nvSpPr>
        <p:spPr>
          <a:xfrm>
            <a:off x="3059832" y="0"/>
            <a:ext cx="2880320" cy="461665"/>
          </a:xfrm>
          <a:prstGeom prst="rect">
            <a:avLst/>
          </a:prstGeom>
          <a:noFill/>
        </p:spPr>
        <p:txBody>
          <a:bodyPr wrap="square" rtlCol="0">
            <a:spAutoFit/>
          </a:bodyPr>
          <a:lstStyle/>
          <a:p>
            <a:pPr algn="ctr"/>
            <a:r>
              <a:rPr lang="es-CL" sz="2400" dirty="0" smtClean="0">
                <a:solidFill>
                  <a:srgbClr val="FF0000"/>
                </a:solidFill>
                <a:latin typeface="Times New Roman" pitchFamily="18" charset="0"/>
                <a:cs typeface="Times New Roman" pitchFamily="18" charset="0"/>
              </a:rPr>
              <a:t>FORTIFICACIONES</a:t>
            </a:r>
            <a:endParaRPr lang="es-CL"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87467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
            <a:ext cx="9144000" cy="3717032"/>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Rectángulo"/>
          <p:cNvSpPr/>
          <p:nvPr/>
        </p:nvSpPr>
        <p:spPr>
          <a:xfrm>
            <a:off x="0" y="3861048"/>
            <a:ext cx="9144000" cy="2246769"/>
          </a:xfrm>
          <a:prstGeom prst="rect">
            <a:avLst/>
          </a:prstGeom>
        </p:spPr>
        <p:txBody>
          <a:bodyPr wrap="square">
            <a:spAutoFit/>
          </a:bodyPr>
          <a:lstStyle/>
          <a:p>
            <a:r>
              <a:rPr lang="es-CL" sz="2800" dirty="0" smtClean="0">
                <a:latin typeface="Times New Roman" pitchFamily="18" charset="0"/>
                <a:cs typeface="Times New Roman" pitchFamily="18" charset="0"/>
              </a:rPr>
              <a:t>El concepto del “efecto viga” puede se extendido al caso de paredes </a:t>
            </a:r>
            <a:r>
              <a:rPr lang="pt-BR" sz="2800" dirty="0" smtClean="0">
                <a:latin typeface="Times New Roman" pitchFamily="18" charset="0"/>
                <a:cs typeface="Times New Roman" pitchFamily="18" charset="0"/>
              </a:rPr>
              <a:t>paralelas a estratos o discontinuidades  sub-verticales (fracturas sub </a:t>
            </a:r>
            <a:r>
              <a:rPr lang="es-CL" sz="2800" dirty="0" smtClean="0">
                <a:latin typeface="Times New Roman" pitchFamily="18" charset="0"/>
                <a:cs typeface="Times New Roman" pitchFamily="18" charset="0"/>
              </a:rPr>
              <a:t>paralelas a la labor), generando el denominado “EFECTO COLUMNA”, para minimizar el pandeo de los bloques tabulares.</a:t>
            </a:r>
            <a:endParaRPr lang="es-CL" sz="2800" dirty="0">
              <a:latin typeface="Times New Roman" pitchFamily="18" charset="0"/>
              <a:cs typeface="Times New Roman" pitchFamily="18" charset="0"/>
            </a:endParaRPr>
          </a:p>
        </p:txBody>
      </p:sp>
      <p:sp>
        <p:nvSpPr>
          <p:cNvPr id="3" name="2 CuadroTexto"/>
          <p:cNvSpPr txBox="1"/>
          <p:nvPr/>
        </p:nvSpPr>
        <p:spPr>
          <a:xfrm>
            <a:off x="0" y="1772816"/>
            <a:ext cx="1979712" cy="400110"/>
          </a:xfrm>
          <a:prstGeom prst="rect">
            <a:avLst/>
          </a:prstGeom>
          <a:noFill/>
        </p:spPr>
        <p:txBody>
          <a:bodyPr wrap="square" rtlCol="0">
            <a:spAutoFit/>
          </a:bodyPr>
          <a:lstStyle/>
          <a:p>
            <a:r>
              <a:rPr lang="es-CL" sz="2000" b="1" dirty="0" smtClean="0">
                <a:solidFill>
                  <a:srgbClr val="FF0000"/>
                </a:solidFill>
                <a:latin typeface="Times New Roman" pitchFamily="18" charset="0"/>
                <a:cs typeface="Times New Roman" pitchFamily="18" charset="0"/>
              </a:rPr>
              <a:t>Efecto Columna</a:t>
            </a:r>
            <a:endParaRPr lang="es-CL"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22520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3">
            <a:schemeClr val="lt1"/>
          </a:lnRef>
          <a:fillRef idx="1">
            <a:schemeClr val="accent1"/>
          </a:fillRef>
          <a:effectRef idx="1">
            <a:schemeClr val="accent1"/>
          </a:effectRef>
          <a:fontRef idx="minor">
            <a:schemeClr val="lt1"/>
          </a:fontRef>
        </p:style>
        <p:txBody>
          <a:bodyPr>
            <a:normAutofit/>
          </a:bodyPr>
          <a:lstStyle/>
          <a:p>
            <a:endParaRPr lang="es-CL" sz="4800" dirty="0" smtClean="0">
              <a:latin typeface="Times New Roman" pitchFamily="18" charset="0"/>
              <a:cs typeface="Times New Roman" pitchFamily="18" charset="0"/>
            </a:endParaRPr>
          </a:p>
          <a:p>
            <a:pPr>
              <a:buNone/>
            </a:pPr>
            <a:endParaRPr lang="es-CL" sz="4800" dirty="0" smtClean="0">
              <a:latin typeface="Times New Roman" pitchFamily="18" charset="0"/>
              <a:cs typeface="Times New Roman" pitchFamily="18" charset="0"/>
            </a:endParaRPr>
          </a:p>
          <a:p>
            <a:pPr>
              <a:buNone/>
            </a:pPr>
            <a:r>
              <a:rPr lang="es-CL" sz="4800" dirty="0" smtClean="0">
                <a:latin typeface="Times New Roman" pitchFamily="18" charset="0"/>
                <a:cs typeface="Times New Roman" pitchFamily="18" charset="0"/>
              </a:rPr>
              <a:t>    </a:t>
            </a:r>
            <a:r>
              <a:rPr lang="es-CL" sz="4800" b="1" dirty="0" smtClean="0">
                <a:latin typeface="Times New Roman" pitchFamily="18" charset="0"/>
                <a:cs typeface="Times New Roman" pitchFamily="18" charset="0"/>
              </a:rPr>
              <a:t>CAPITULO II</a:t>
            </a:r>
          </a:p>
          <a:p>
            <a:endParaRPr lang="es-CL" sz="4800" b="1" dirty="0" smtClean="0">
              <a:latin typeface="Times New Roman" pitchFamily="18" charset="0"/>
              <a:cs typeface="Times New Roman" pitchFamily="18" charset="0"/>
            </a:endParaRPr>
          </a:p>
          <a:p>
            <a:pPr>
              <a:buNone/>
            </a:pPr>
            <a:r>
              <a:rPr lang="es-CL" sz="4800" b="1" dirty="0" smtClean="0">
                <a:latin typeface="Times New Roman" pitchFamily="18" charset="0"/>
                <a:cs typeface="Times New Roman" pitchFamily="18" charset="0"/>
              </a:rPr>
              <a:t>                  INTRODUCCION</a:t>
            </a:r>
            <a:endParaRPr lang="es-CL" sz="4800" b="1" dirty="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11831"/>
            <a:ext cx="9144000" cy="4785321"/>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Rectángulo"/>
          <p:cNvSpPr/>
          <p:nvPr/>
        </p:nvSpPr>
        <p:spPr>
          <a:xfrm>
            <a:off x="0" y="4797152"/>
            <a:ext cx="9144000" cy="1938992"/>
          </a:xfrm>
          <a:prstGeom prst="rect">
            <a:avLst/>
          </a:prstGeom>
        </p:spPr>
        <p:txBody>
          <a:bodyPr wrap="square">
            <a:spAutoFit/>
          </a:bodyPr>
          <a:lstStyle/>
          <a:p>
            <a:pPr algn="just"/>
            <a:r>
              <a:rPr lang="es-CL" sz="2400" dirty="0" smtClean="0">
                <a:latin typeface="Times New Roman" pitchFamily="18" charset="0"/>
                <a:cs typeface="Times New Roman" pitchFamily="18" charset="0"/>
              </a:rPr>
              <a:t>En roca fracturada e intensamente fracturada y/o débil, los pernos</a:t>
            </a:r>
          </a:p>
          <a:p>
            <a:pPr algn="just"/>
            <a:r>
              <a:rPr lang="es-CL" sz="2400" dirty="0" smtClean="0">
                <a:latin typeface="Times New Roman" pitchFamily="18" charset="0"/>
                <a:cs typeface="Times New Roman" pitchFamily="18" charset="0"/>
              </a:rPr>
              <a:t>confieren nuevas propiedades a la roca que rodea la excavación.</a:t>
            </a:r>
          </a:p>
          <a:p>
            <a:pPr algn="just"/>
            <a:r>
              <a:rPr lang="es-CL" sz="2400" dirty="0" smtClean="0">
                <a:latin typeface="Times New Roman" pitchFamily="18" charset="0"/>
                <a:cs typeface="Times New Roman" pitchFamily="18" charset="0"/>
              </a:rPr>
              <a:t>Instalados en forma radial, los pernos en conjunto forman un arco</a:t>
            </a:r>
          </a:p>
          <a:p>
            <a:pPr algn="just"/>
            <a:r>
              <a:rPr lang="es-CL" sz="2400" dirty="0" smtClean="0">
                <a:latin typeface="Times New Roman" pitchFamily="18" charset="0"/>
                <a:cs typeface="Times New Roman" pitchFamily="18" charset="0"/>
              </a:rPr>
              <a:t>rocoso que trabaja a compresión denominado “Efecto Arco”, el</a:t>
            </a:r>
          </a:p>
          <a:p>
            <a:pPr algn="just"/>
            <a:r>
              <a:rPr lang="es-CL" sz="2400" dirty="0" smtClean="0">
                <a:latin typeface="Times New Roman" pitchFamily="18" charset="0"/>
                <a:cs typeface="Times New Roman" pitchFamily="18" charset="0"/>
              </a:rPr>
              <a:t>mismo que da estabilidad a la excavación.</a:t>
            </a:r>
            <a:endParaRPr lang="es-CL" sz="2400" dirty="0">
              <a:latin typeface="Times New Roman" pitchFamily="18" charset="0"/>
              <a:cs typeface="Times New Roman" pitchFamily="18" charset="0"/>
            </a:endParaRPr>
          </a:p>
        </p:txBody>
      </p:sp>
      <p:sp>
        <p:nvSpPr>
          <p:cNvPr id="3" name="2 CuadroTexto"/>
          <p:cNvSpPr txBox="1"/>
          <p:nvPr/>
        </p:nvSpPr>
        <p:spPr>
          <a:xfrm>
            <a:off x="6516216" y="260648"/>
            <a:ext cx="2520280" cy="400110"/>
          </a:xfrm>
          <a:prstGeom prst="rect">
            <a:avLst/>
          </a:prstGeom>
          <a:noFill/>
        </p:spPr>
        <p:txBody>
          <a:bodyPr wrap="square" rtlCol="0">
            <a:spAutoFit/>
          </a:bodyPr>
          <a:lstStyle/>
          <a:p>
            <a:r>
              <a:rPr lang="es-CL" sz="2000" b="1" dirty="0" smtClean="0">
                <a:latin typeface="Times New Roman" pitchFamily="18" charset="0"/>
                <a:cs typeface="Times New Roman" pitchFamily="18" charset="0"/>
              </a:rPr>
              <a:t>        Efecto Arco</a:t>
            </a:r>
            <a:endParaRPr lang="es-CL"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8399590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686818"/>
          </a:xfrm>
        </p:spPr>
        <p:style>
          <a:lnRef idx="3">
            <a:schemeClr val="lt1"/>
          </a:lnRef>
          <a:fillRef idx="1">
            <a:schemeClr val="accent1"/>
          </a:fillRef>
          <a:effectRef idx="1">
            <a:schemeClr val="accent1"/>
          </a:effectRef>
          <a:fontRef idx="minor">
            <a:schemeClr val="lt1"/>
          </a:fontRef>
        </p:style>
        <p:txBody>
          <a:bodyPr/>
          <a:lstStyle/>
          <a:p>
            <a:r>
              <a:rPr lang="es-CL" dirty="0" smtClean="0">
                <a:solidFill>
                  <a:schemeClr val="bg1"/>
                </a:solidFill>
                <a:latin typeface="Times New Roman" pitchFamily="18" charset="0"/>
                <a:cs typeface="Times New Roman" pitchFamily="18" charset="0"/>
              </a:rPr>
              <a:t>CAPITULO VII</a:t>
            </a:r>
            <a:endParaRPr lang="es-CL" dirty="0">
              <a:solidFill>
                <a:schemeClr val="bg1"/>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700808"/>
            <a:ext cx="9144000" cy="5157192"/>
          </a:xfrm>
        </p:spPr>
        <p:style>
          <a:lnRef idx="3">
            <a:schemeClr val="lt1"/>
          </a:lnRef>
          <a:fillRef idx="1">
            <a:schemeClr val="accent1"/>
          </a:fillRef>
          <a:effectRef idx="1">
            <a:schemeClr val="accent1"/>
          </a:effectRef>
          <a:fontRef idx="minor">
            <a:schemeClr val="lt1"/>
          </a:fontRef>
        </p:style>
        <p:txBody>
          <a:bodyPr>
            <a:normAutofit/>
          </a:bodyPr>
          <a:lstStyle/>
          <a:p>
            <a:pPr>
              <a:buNone/>
            </a:pPr>
            <a:endParaRPr lang="es-CL" sz="3600" b="1" dirty="0" smtClean="0">
              <a:latin typeface="Times New Roman" pitchFamily="18" charset="0"/>
              <a:cs typeface="Times New Roman" pitchFamily="18" charset="0"/>
            </a:endParaRPr>
          </a:p>
          <a:p>
            <a:pPr>
              <a:buNone/>
            </a:pPr>
            <a:r>
              <a:rPr lang="es-CL" sz="3600" b="1" dirty="0" smtClean="0">
                <a:latin typeface="Times New Roman" pitchFamily="18" charset="0"/>
                <a:cs typeface="Times New Roman" pitchFamily="18" charset="0"/>
              </a:rPr>
              <a:t>PERNOS  ANCLADOS</a:t>
            </a:r>
          </a:p>
          <a:p>
            <a:pPr>
              <a:buNone/>
            </a:pPr>
            <a:r>
              <a:rPr lang="es-CL" sz="3600" b="1" dirty="0">
                <a:latin typeface="Times New Roman" pitchFamily="18" charset="0"/>
                <a:cs typeface="Times New Roman" pitchFamily="18" charset="0"/>
              </a:rPr>
              <a:t> </a:t>
            </a:r>
            <a:r>
              <a:rPr lang="es-CL" sz="3600" b="1" dirty="0" smtClean="0">
                <a:latin typeface="Times New Roman" pitchFamily="18" charset="0"/>
                <a:cs typeface="Times New Roman" pitchFamily="18" charset="0"/>
              </a:rPr>
              <a:t>                                          POR FRICCION</a:t>
            </a:r>
          </a:p>
        </p:txBody>
      </p:sp>
    </p:spTree>
    <p:extLst>
      <p:ext uri="{BB962C8B-B14F-4D97-AF65-F5344CB8AC3E}">
        <p14:creationId xmlns:p14="http://schemas.microsoft.com/office/powerpoint/2010/main" val="23861313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accent5"/>
          </a:lnRef>
          <a:fillRef idx="1">
            <a:schemeClr val="lt1"/>
          </a:fillRef>
          <a:effectRef idx="0">
            <a:schemeClr val="accent5"/>
          </a:effectRef>
          <a:fontRef idx="minor">
            <a:schemeClr val="dk1"/>
          </a:fontRef>
        </p:style>
        <p:txBody>
          <a:bodyPr>
            <a:normAutofit/>
          </a:bodyPr>
          <a:lstStyle/>
          <a:p>
            <a:pPr marL="0" indent="0" algn="just">
              <a:buNone/>
            </a:pPr>
            <a:r>
              <a:rPr lang="es-ES" sz="2500" b="1" i="1" u="sng" dirty="0" smtClean="0">
                <a:solidFill>
                  <a:srgbClr val="FF0000"/>
                </a:solidFill>
                <a:latin typeface="Times New Roman" pitchFamily="18" charset="0"/>
                <a:cs typeface="Times New Roman" pitchFamily="18" charset="0"/>
              </a:rPr>
              <a:t>PERNOS ANCLADOS POR FRICCION. SPLIT SET</a:t>
            </a:r>
          </a:p>
          <a:p>
            <a:pPr marL="0" indent="0" algn="just">
              <a:buNone/>
            </a:pPr>
            <a:r>
              <a:rPr lang="es-CL" sz="2500" dirty="0" smtClean="0">
                <a:latin typeface="Times New Roman" panose="02020603050405020304" pitchFamily="18" charset="0"/>
                <a:cs typeface="Times New Roman" panose="02020603050405020304" pitchFamily="18" charset="0"/>
              </a:rPr>
              <a:t>El </a:t>
            </a:r>
            <a:r>
              <a:rPr lang="es-CL" sz="2500" dirty="0">
                <a:latin typeface="Times New Roman" panose="02020603050405020304" pitchFamily="18" charset="0"/>
                <a:cs typeface="Times New Roman" panose="02020603050405020304" pitchFamily="18" charset="0"/>
              </a:rPr>
              <a:t>perno Split S</a:t>
            </a:r>
            <a:r>
              <a:rPr lang="es-CL" sz="2500" dirty="0" smtClean="0">
                <a:latin typeface="Times New Roman" panose="02020603050405020304" pitchFamily="18" charset="0"/>
                <a:cs typeface="Times New Roman" panose="02020603050405020304" pitchFamily="18" charset="0"/>
              </a:rPr>
              <a:t>et </a:t>
            </a:r>
            <a:r>
              <a:rPr lang="es-CL" sz="2500" dirty="0">
                <a:latin typeface="Times New Roman" panose="02020603050405020304" pitchFamily="18" charset="0"/>
                <a:cs typeface="Times New Roman" panose="02020603050405020304" pitchFamily="18" charset="0"/>
              </a:rPr>
              <a:t>es un tipo de sostenimiento metálico considerado </a:t>
            </a:r>
            <a:r>
              <a:rPr lang="es-CL" sz="2500" i="1" u="sng" dirty="0">
                <a:latin typeface="Times New Roman" panose="02020603050405020304" pitchFamily="18" charset="0"/>
                <a:cs typeface="Times New Roman" panose="02020603050405020304" pitchFamily="18" charset="0"/>
              </a:rPr>
              <a:t>TEMPORAL</a:t>
            </a:r>
            <a:r>
              <a:rPr lang="es-CL" sz="2500" dirty="0">
                <a:latin typeface="Times New Roman" panose="02020603050405020304" pitchFamily="18" charset="0"/>
                <a:cs typeface="Times New Roman" panose="02020603050405020304" pitchFamily="18" charset="0"/>
              </a:rPr>
              <a:t> que trabajan por fricción (resistencia al deslizamiento) a lo largo de toda la longitud del taladro. El Split </a:t>
            </a:r>
            <a:r>
              <a:rPr lang="es-CL" sz="2500" dirty="0" smtClean="0">
                <a:latin typeface="Times New Roman" panose="02020603050405020304" pitchFamily="18" charset="0"/>
                <a:cs typeface="Times New Roman" panose="02020603050405020304" pitchFamily="18" charset="0"/>
              </a:rPr>
              <a:t>Set</a:t>
            </a:r>
            <a:r>
              <a:rPr lang="es-CL" sz="2500" dirty="0">
                <a:latin typeface="Times New Roman" panose="02020603050405020304" pitchFamily="18" charset="0"/>
                <a:cs typeface="Times New Roman" panose="02020603050405020304" pitchFamily="18" charset="0"/>
              </a:rPr>
              <a:t>, consiste de un tubo ranurado a lo largo de su longitud, uno de los extremos es ahusado y el otro lleva un anillo soldado para mantener la </a:t>
            </a:r>
            <a:r>
              <a:rPr lang="es-CL" sz="2500" dirty="0" smtClean="0">
                <a:latin typeface="Times New Roman" panose="02020603050405020304" pitchFamily="18" charset="0"/>
                <a:cs typeface="Times New Roman" panose="02020603050405020304" pitchFamily="18" charset="0"/>
              </a:rPr>
              <a:t>platina. </a:t>
            </a:r>
            <a:r>
              <a:rPr lang="es-ES" sz="2500" dirty="0" smtClean="0">
                <a:latin typeface="Times New Roman" pitchFamily="18" charset="0"/>
                <a:cs typeface="Times New Roman" pitchFamily="18" charset="0"/>
              </a:rPr>
              <a:t>Estos </a:t>
            </a:r>
            <a:r>
              <a:rPr lang="es-ES" sz="2500" dirty="0">
                <a:latin typeface="Times New Roman" pitchFamily="18" charset="0"/>
                <a:cs typeface="Times New Roman" pitchFamily="18" charset="0"/>
              </a:rPr>
              <a:t>pernos representan el más reciente desarrollo en la técnica de anclado. </a:t>
            </a:r>
            <a:endParaRPr lang="es-ES" sz="2500" dirty="0" smtClean="0">
              <a:latin typeface="Times New Roman" pitchFamily="18" charset="0"/>
              <a:cs typeface="Times New Roman" pitchFamily="18" charset="0"/>
            </a:endParaRPr>
          </a:p>
          <a:p>
            <a:pPr marL="0" indent="0" algn="just">
              <a:buNone/>
            </a:pPr>
            <a:r>
              <a:rPr lang="es-ES" sz="2500" dirty="0" smtClean="0">
                <a:latin typeface="Times New Roman" pitchFamily="18" charset="0"/>
                <a:cs typeface="Times New Roman" pitchFamily="18" charset="0"/>
              </a:rPr>
              <a:t>Existen  </a:t>
            </a:r>
            <a:r>
              <a:rPr lang="es-ES" sz="2500" dirty="0">
                <a:latin typeface="Times New Roman" pitchFamily="18" charset="0"/>
                <a:cs typeface="Times New Roman" pitchFamily="18" charset="0"/>
              </a:rPr>
              <a:t>tipos de pernos </a:t>
            </a:r>
            <a:r>
              <a:rPr lang="es-ES" sz="2500" dirty="0" smtClean="0">
                <a:latin typeface="Times New Roman" pitchFamily="18" charset="0"/>
                <a:cs typeface="Times New Roman" pitchFamily="18" charset="0"/>
              </a:rPr>
              <a:t>entre ellos el “Split </a:t>
            </a:r>
            <a:r>
              <a:rPr lang="es-ES" sz="2500" dirty="0">
                <a:latin typeface="Times New Roman" pitchFamily="18" charset="0"/>
                <a:cs typeface="Times New Roman" pitchFamily="18" charset="0"/>
              </a:rPr>
              <a:t>Set” </a:t>
            </a:r>
            <a:r>
              <a:rPr lang="es-ES" sz="2500" dirty="0" smtClean="0">
                <a:latin typeface="Times New Roman" pitchFamily="18" charset="0"/>
                <a:cs typeface="Times New Roman" pitchFamily="18" charset="0"/>
              </a:rPr>
              <a:t>Para este sistema</a:t>
            </a:r>
            <a:r>
              <a:rPr lang="es-ES" sz="2500" dirty="0">
                <a:latin typeface="Times New Roman" pitchFamily="18" charset="0"/>
                <a:cs typeface="Times New Roman" pitchFamily="18" charset="0"/>
              </a:rPr>
              <a:t>, la resistencia a la fricción para el deslizamiento entre la roca y el acero sumado a la acción mecánica de bloqueo es generado por la fuerza axial entre la superficie del taladro y el perno. </a:t>
            </a:r>
            <a:r>
              <a:rPr lang="es-ES" sz="2500" dirty="0" smtClean="0">
                <a:latin typeface="Times New Roman" pitchFamily="18" charset="0"/>
                <a:cs typeface="Times New Roman" pitchFamily="18" charset="0"/>
              </a:rPr>
              <a:t>En </a:t>
            </a:r>
            <a:r>
              <a:rPr lang="es-ES" sz="2500" dirty="0">
                <a:latin typeface="Times New Roman" pitchFamily="18" charset="0"/>
                <a:cs typeface="Times New Roman" pitchFamily="18" charset="0"/>
              </a:rPr>
              <a:t>instalaciones transitorias la presencia de humedad es un inconveniente, por lo </a:t>
            </a:r>
            <a:r>
              <a:rPr lang="es-ES" sz="2500" dirty="0" smtClean="0">
                <a:latin typeface="Times New Roman" pitchFamily="18" charset="0"/>
                <a:cs typeface="Times New Roman" pitchFamily="18" charset="0"/>
              </a:rPr>
              <a:t>cual para </a:t>
            </a:r>
            <a:r>
              <a:rPr lang="es-ES" sz="2500" dirty="0">
                <a:latin typeface="Times New Roman" pitchFamily="18" charset="0"/>
                <a:cs typeface="Times New Roman" pitchFamily="18" charset="0"/>
              </a:rPr>
              <a:t>el </a:t>
            </a:r>
            <a:r>
              <a:rPr lang="es-ES" sz="2500" dirty="0" smtClean="0">
                <a:latin typeface="Times New Roman" pitchFamily="18" charset="0"/>
                <a:cs typeface="Times New Roman" pitchFamily="18" charset="0"/>
              </a:rPr>
              <a:t>uso permanente </a:t>
            </a:r>
            <a:r>
              <a:rPr lang="es-ES" sz="2500" dirty="0">
                <a:latin typeface="Times New Roman" pitchFamily="18" charset="0"/>
                <a:cs typeface="Times New Roman" pitchFamily="18" charset="0"/>
              </a:rPr>
              <a:t>debe descartarse su uso bajo estas condiciones</a:t>
            </a:r>
            <a:r>
              <a:rPr lang="es-ES" sz="2500" dirty="0" smtClean="0">
                <a:latin typeface="Times New Roman" pitchFamily="18" charset="0"/>
                <a:cs typeface="Times New Roman" pitchFamily="18" charset="0"/>
              </a:rPr>
              <a:t>.</a:t>
            </a:r>
            <a:r>
              <a:rPr lang="es-CL" sz="2500" dirty="0">
                <a:latin typeface="Times New Roman" pitchFamily="18" charset="0"/>
                <a:cs typeface="Times New Roman" pitchFamily="18" charset="0"/>
              </a:rPr>
              <a:t> </a:t>
            </a:r>
            <a:endParaRPr lang="es-CL"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24288801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0" y="0"/>
            <a:ext cx="9171046" cy="3140967"/>
          </a:xfrm>
          <a:prstGeom prst="rect">
            <a:avLst/>
          </a:prstGeom>
          <a:noFill/>
          <a:ln w="9525">
            <a:noFill/>
            <a:miter lim="800000"/>
            <a:headEnd/>
            <a:tailEnd/>
          </a:ln>
        </p:spPr>
      </p:pic>
      <p:sp>
        <p:nvSpPr>
          <p:cNvPr id="6" name="5 CuadroTexto"/>
          <p:cNvSpPr txBox="1"/>
          <p:nvPr/>
        </p:nvSpPr>
        <p:spPr>
          <a:xfrm>
            <a:off x="0" y="3140968"/>
            <a:ext cx="9144000" cy="3046988"/>
          </a:xfrm>
          <a:prstGeom prst="rect">
            <a:avLst/>
          </a:prstGeom>
          <a:noFill/>
        </p:spPr>
        <p:txBody>
          <a:bodyPr wrap="square" rtlCol="0">
            <a:spAutoFit/>
          </a:bodyPr>
          <a:lstStyle/>
          <a:p>
            <a:r>
              <a:rPr lang="es-CL" sz="2400" dirty="0">
                <a:latin typeface="Times New Roman" pitchFamily="18" charset="0"/>
                <a:cs typeface="Times New Roman" pitchFamily="18" charset="0"/>
              </a:rPr>
              <a:t>Al ser introducido el perno a presión dentro de un taladro de menor diámetro, se genera una presión radial a lo largo de toda su longitud contra las paredes del  taladro, cerrando parcialmente la ranura durante este proceso.</a:t>
            </a:r>
          </a:p>
          <a:p>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La fricción en el contacto con la superficie del taladro y la superficie externa del tubo ranurado constituye el anclaje, el cual se opondrá al movimiento o separación de la roca circundante al perno, logrando así indirectamente una tensión de carga.</a:t>
            </a:r>
          </a:p>
        </p:txBody>
      </p:sp>
    </p:spTree>
    <p:extLst>
      <p:ext uri="{BB962C8B-B14F-4D97-AF65-F5344CB8AC3E}">
        <p14:creationId xmlns:p14="http://schemas.microsoft.com/office/powerpoint/2010/main" val="27643466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marL="0" indent="0" algn="just">
              <a:buNone/>
            </a:pPr>
            <a:r>
              <a:rPr lang="es-CL" sz="2400" dirty="0">
                <a:latin typeface="Times New Roman" pitchFamily="18" charset="0"/>
                <a:cs typeface="Times New Roman" pitchFamily="18" charset="0"/>
              </a:rPr>
              <a:t>El perno Split Set es un tipo de sostenimiento metálico considerado temporal que trabajan por fricción (resistencia al deslizamiento) a lo largo de la longitud del taladro.</a:t>
            </a:r>
          </a:p>
          <a:p>
            <a:pPr marL="0" indent="0" algn="just">
              <a:buNone/>
            </a:pPr>
            <a:r>
              <a:rPr lang="es-CL" sz="2400" dirty="0" smtClean="0">
                <a:latin typeface="Times New Roman" pitchFamily="18" charset="0"/>
                <a:cs typeface="Times New Roman" pitchFamily="18" charset="0"/>
              </a:rPr>
              <a:t>El </a:t>
            </a:r>
            <a:r>
              <a:rPr lang="es-CL" sz="2400" dirty="0">
                <a:latin typeface="Times New Roman" pitchFamily="18" charset="0"/>
                <a:cs typeface="Times New Roman" pitchFamily="18" charset="0"/>
              </a:rPr>
              <a:t>Tubo Estabilizador de Rocas por fricción es un sistema único para soporte de techos y paredes, consistente en un tubo compresible ranurado longitudinalmente, en un extremo es conificado para hacer más fácil su inserción al interior de la perforación y en el otro lleva un anillo soldado que sirve como elemento de sujeción de la planchuela de acero.</a:t>
            </a:r>
            <a:br>
              <a:rPr lang="es-CL" sz="2400" dirty="0">
                <a:latin typeface="Times New Roman" pitchFamily="18" charset="0"/>
                <a:cs typeface="Times New Roman" pitchFamily="18" charset="0"/>
              </a:rPr>
            </a:br>
            <a:endParaRPr lang="es-CL" sz="2400" dirty="0">
              <a:latin typeface="Times New Roman" pitchFamily="18" charset="0"/>
              <a:cs typeface="Times New Roman" pitchFamily="18" charset="0"/>
            </a:endParaRPr>
          </a:p>
          <a:p>
            <a:pPr marL="0" indent="0" algn="just">
              <a:buNone/>
            </a:pPr>
            <a:endParaRPr lang="es-CL" sz="2400" dirty="0">
              <a:latin typeface="Times New Roman" pitchFamily="18" charset="0"/>
              <a:cs typeface="Times New Roman" pitchFamily="18" charset="0"/>
            </a:endParaRPr>
          </a:p>
          <a:p>
            <a:endParaRPr lang="es-CL" dirty="0"/>
          </a:p>
        </p:txBody>
      </p:sp>
      <p:pic>
        <p:nvPicPr>
          <p:cNvPr id="5" name="3 Marcador de contenido" descr="http://www.miningrock.cl/img/productos/frirock-splitset.jpg"/>
          <p:cNvPicPr>
            <a:picLocks/>
          </p:cNvPicPr>
          <p:nvPr/>
        </p:nvPicPr>
        <p:blipFill>
          <a:blip r:embed="rId2" cstate="print"/>
          <a:srcRect/>
          <a:stretch>
            <a:fillRect/>
          </a:stretch>
        </p:blipFill>
        <p:spPr bwMode="auto">
          <a:xfrm>
            <a:off x="0" y="3068960"/>
            <a:ext cx="9144000" cy="3789040"/>
          </a:xfrm>
          <a:prstGeom prst="rect">
            <a:avLst/>
          </a:prstGeom>
          <a:ln w="25400" cap="flat" cmpd="sng" algn="ctr">
            <a:solidFill>
              <a:schemeClr val="accent4"/>
            </a:solidFill>
            <a:prstDash val="solid"/>
            <a:headEnd/>
            <a:tailEnd/>
          </a:ln>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1569161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marL="0" indent="0">
              <a:buNone/>
            </a:pPr>
            <a:r>
              <a:rPr lang="es-CL" sz="2400" dirty="0">
                <a:latin typeface="Times New Roman" pitchFamily="18" charset="0"/>
                <a:cs typeface="Times New Roman" pitchFamily="18" charset="0"/>
              </a:rPr>
              <a:t>El Tubo Estabilizador tiene un amplio ámbito de aplicación encontrándose normalmente conformando sistemas de refuerzo temporal en la construcción de excavaciones subterráneas (cavernas, túneles, estaciones de sondaje, etc.) y/o en estabilización de taludes en obras de superficie. El Tubo estabilizador es un anclaje seguro aunque la roca se mueva, otros estabilizadores convencionales quedan a menudo sueltos o cizallados debido a voladuras o movimientos de la roca. Los Tubos Estabilizadores se desplazan junto con la roca y </a:t>
            </a:r>
            <a:r>
              <a:rPr lang="es-CL" sz="2400" dirty="0" smtClean="0">
                <a:latin typeface="Times New Roman" pitchFamily="18" charset="0"/>
                <a:cs typeface="Times New Roman" pitchFamily="18" charset="0"/>
              </a:rPr>
              <a:t>quedan. </a:t>
            </a:r>
            <a:r>
              <a:rPr lang="es-CL" sz="2400" dirty="0">
                <a:latin typeface="Times New Roman" pitchFamily="18" charset="0"/>
                <a:cs typeface="Times New Roman" pitchFamily="18" charset="0"/>
              </a:rPr>
              <a:t>anclados más firmemente. La placa del estabilizador y/o malla metálica permanece donde y </a:t>
            </a:r>
            <a:r>
              <a:rPr lang="es-CL" sz="2400" dirty="0" smtClean="0">
                <a:latin typeface="Times New Roman" pitchFamily="18" charset="0"/>
                <a:cs typeface="Times New Roman" pitchFamily="18" charset="0"/>
              </a:rPr>
              <a:t>como </a:t>
            </a:r>
            <a:r>
              <a:rPr lang="es-CL" sz="2400" dirty="0">
                <a:latin typeface="Times New Roman" pitchFamily="18" charset="0"/>
                <a:cs typeface="Times New Roman" pitchFamily="18" charset="0"/>
              </a:rPr>
              <a:t>se </a:t>
            </a:r>
            <a:r>
              <a:rPr lang="es-CL" sz="2400" dirty="0" smtClean="0">
                <a:latin typeface="Times New Roman" pitchFamily="18" charset="0"/>
                <a:cs typeface="Times New Roman" pitchFamily="18" charset="0"/>
              </a:rPr>
              <a:t>instaló.</a:t>
            </a:r>
          </a:p>
          <a:p>
            <a:pPr marL="0" indent="0">
              <a:buNone/>
            </a:pPr>
            <a:endParaRPr lang="es-CL" sz="2400" dirty="0"/>
          </a:p>
        </p:txBody>
      </p:sp>
      <p:pic>
        <p:nvPicPr>
          <p:cNvPr id="4" name="Picture 2"/>
          <p:cNvPicPr>
            <a:picLocks noChangeAspect="1" noChangeArrowheads="1"/>
          </p:cNvPicPr>
          <p:nvPr/>
        </p:nvPicPr>
        <p:blipFill>
          <a:blip r:embed="rId2" cstate="print"/>
          <a:srcRect/>
          <a:stretch>
            <a:fillRect/>
          </a:stretch>
        </p:blipFill>
        <p:spPr bwMode="auto">
          <a:xfrm>
            <a:off x="0" y="3717032"/>
            <a:ext cx="9144000" cy="3140968"/>
          </a:xfrm>
          <a:prstGeom prst="rect">
            <a:avLst/>
          </a:prstGeom>
          <a:ln w="9525" cap="flat" cmpd="sng" algn="ctr">
            <a:solidFill>
              <a:schemeClr val="accent1">
                <a:shade val="95000"/>
                <a:satMod val="105000"/>
              </a:schemeClr>
            </a:solidFill>
            <a:prstDash val="solid"/>
            <a:headEnd/>
            <a:tailEnd/>
          </a:ln>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3126866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marL="0" indent="0">
              <a:buNone/>
            </a:pPr>
            <a:r>
              <a:rPr lang="es-CL" i="1" u="sng" dirty="0" smtClean="0">
                <a:latin typeface="Times New Roman" pitchFamily="18" charset="0"/>
                <a:cs typeface="Times New Roman" pitchFamily="18" charset="0"/>
              </a:rPr>
              <a:t>DIMENSIONES</a:t>
            </a:r>
            <a:r>
              <a:rPr lang="es-CL" dirty="0" smtClean="0"/>
              <a:t>. </a:t>
            </a:r>
            <a:r>
              <a:rPr lang="es-CL" sz="2400" dirty="0" smtClean="0">
                <a:latin typeface="Times New Roman" pitchFamily="18" charset="0"/>
                <a:cs typeface="Times New Roman" pitchFamily="18" charset="0"/>
              </a:rPr>
              <a:t>El Ø nominal de fabricación del tubo estabilizador son de 39,5 y 46,5 mm siendo el Ø menor en uno de sus extremos de 30 y 35 mm respectivamente, las longitudes estándares de fabricación van de 0,60 a 3,00 m.</a:t>
            </a:r>
          </a:p>
          <a:p>
            <a:pPr marL="0" indent="0">
              <a:buNone/>
            </a:pPr>
            <a:r>
              <a:rPr lang="es-CL" sz="2400" dirty="0" smtClean="0">
                <a:latin typeface="Times New Roman" pitchFamily="18" charset="0"/>
                <a:cs typeface="Times New Roman" pitchFamily="18" charset="0"/>
              </a:rPr>
              <a:t>Capacidad inicial instalada por metro lineal:</a:t>
            </a:r>
          </a:p>
          <a:p>
            <a:pPr marL="0" indent="0">
              <a:buNone/>
            </a:pPr>
            <a:r>
              <a:rPr lang="es-CL" sz="2400" dirty="0" smtClean="0">
                <a:latin typeface="Times New Roman" pitchFamily="18" charset="0"/>
                <a:cs typeface="Times New Roman" pitchFamily="18" charset="0"/>
              </a:rPr>
              <a:t>2.0 ton a 4.0 ton para pernos de 39,5</a:t>
            </a:r>
          </a:p>
          <a:p>
            <a:pPr marL="0" indent="0">
              <a:buNone/>
            </a:pPr>
            <a:r>
              <a:rPr lang="es-CL" sz="2400" dirty="0" smtClean="0">
                <a:latin typeface="Times New Roman" pitchFamily="18" charset="0"/>
                <a:cs typeface="Times New Roman" pitchFamily="18" charset="0"/>
              </a:rPr>
              <a:t>6.0 ton a 9.0 ton para pernos de 46,5.</a:t>
            </a:r>
          </a:p>
          <a:p>
            <a:pPr marL="0" indent="0">
              <a:buNone/>
            </a:pPr>
            <a:r>
              <a:rPr lang="es-CL" sz="2400" dirty="0" smtClean="0">
                <a:latin typeface="Times New Roman" pitchFamily="18" charset="0"/>
                <a:cs typeface="Times New Roman" pitchFamily="18" charset="0"/>
              </a:rPr>
              <a:t>Los pernos están constituidos por:</a:t>
            </a:r>
          </a:p>
          <a:p>
            <a:pPr>
              <a:buFontTx/>
              <a:buChar char="-"/>
            </a:pPr>
            <a:r>
              <a:rPr lang="es-CL" sz="2400" dirty="0" smtClean="0">
                <a:latin typeface="Times New Roman" pitchFamily="18" charset="0"/>
                <a:cs typeface="Times New Roman" pitchFamily="18" charset="0"/>
              </a:rPr>
              <a:t>Tubo de acero plegado</a:t>
            </a:r>
          </a:p>
          <a:p>
            <a:pPr>
              <a:buFontTx/>
              <a:buChar char="-"/>
            </a:pPr>
            <a:r>
              <a:rPr lang="es-CL" sz="2400" dirty="0" smtClean="0">
                <a:latin typeface="Times New Roman" pitchFamily="18" charset="0"/>
                <a:cs typeface="Times New Roman" pitchFamily="18" charset="0"/>
              </a:rPr>
              <a:t>Planchuela de sujeción y tuerca.</a:t>
            </a:r>
          </a:p>
          <a:p>
            <a:pPr marL="0" indent="0">
              <a:buNone/>
            </a:pPr>
            <a:r>
              <a:rPr lang="es-CL" sz="2400" i="1" u="sng" dirty="0" smtClean="0">
                <a:latin typeface="Times New Roman" pitchFamily="18" charset="0"/>
                <a:cs typeface="Times New Roman" pitchFamily="18" charset="0"/>
              </a:rPr>
              <a:t>VENTAJAS</a:t>
            </a:r>
            <a:r>
              <a:rPr lang="es-CL" sz="2400" dirty="0" smtClean="0">
                <a:latin typeface="Times New Roman" pitchFamily="18" charset="0"/>
                <a:cs typeface="Times New Roman" pitchFamily="18" charset="0"/>
              </a:rPr>
              <a:t>.</a:t>
            </a:r>
          </a:p>
          <a:p>
            <a:pPr>
              <a:buFontTx/>
              <a:buChar char="-"/>
            </a:pPr>
            <a:r>
              <a:rPr lang="es-CL" sz="2400" dirty="0" smtClean="0">
                <a:latin typeface="Times New Roman" pitchFamily="18" charset="0"/>
                <a:cs typeface="Times New Roman" pitchFamily="18" charset="0"/>
              </a:rPr>
              <a:t>Instalación simple, rápida y fácil de transportar.</a:t>
            </a:r>
          </a:p>
          <a:p>
            <a:pPr>
              <a:buFontTx/>
              <a:buChar char="-"/>
            </a:pPr>
            <a:r>
              <a:rPr lang="es-CL" sz="2400" dirty="0" smtClean="0">
                <a:latin typeface="Times New Roman" pitchFamily="18" charset="0"/>
                <a:cs typeface="Times New Roman" pitchFamily="18" charset="0"/>
              </a:rPr>
              <a:t>El soporte es inmediato después de su instalación.</a:t>
            </a:r>
          </a:p>
          <a:p>
            <a:pPr>
              <a:buFontTx/>
              <a:buChar char="-"/>
            </a:pPr>
            <a:r>
              <a:rPr lang="es-CL" sz="2400" dirty="0" smtClean="0">
                <a:latin typeface="Times New Roman" pitchFamily="18" charset="0"/>
                <a:cs typeface="Times New Roman" pitchFamily="18" charset="0"/>
              </a:rPr>
              <a:t>Puede ser usado bajo cualquier geometría de la galería.</a:t>
            </a:r>
          </a:p>
          <a:p>
            <a:pPr marL="0" indent="0">
              <a:buNone/>
            </a:pPr>
            <a:endParaRPr lang="es-CL" sz="2400" dirty="0" smtClean="0">
              <a:latin typeface="Times New Roman" pitchFamily="18" charset="0"/>
              <a:cs typeface="Times New Roman" pitchFamily="18" charset="0"/>
            </a:endParaRPr>
          </a:p>
          <a:p>
            <a:pPr>
              <a:buFontTx/>
              <a:buChar char="-"/>
            </a:pPr>
            <a:endParaRPr lang="es-CL" sz="2400" dirty="0" smtClean="0">
              <a:latin typeface="Times New Roman" pitchFamily="18" charset="0"/>
              <a:cs typeface="Times New Roman" pitchFamily="18" charset="0"/>
            </a:endParaRPr>
          </a:p>
          <a:p>
            <a:pPr>
              <a:buFontTx/>
              <a:buChar char="-"/>
            </a:pPr>
            <a:endParaRPr lang="es-CL"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0736557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print"/>
          <a:srcRect/>
          <a:stretch>
            <a:fillRect/>
          </a:stretch>
        </p:blipFill>
        <p:spPr bwMode="auto">
          <a:xfrm>
            <a:off x="0" y="0"/>
            <a:ext cx="4788023" cy="6858000"/>
          </a:xfrm>
          <a:prstGeom prst="rect">
            <a:avLst/>
          </a:prstGeom>
          <a:noFill/>
          <a:ln w="9525">
            <a:noFill/>
            <a:miter lim="800000"/>
            <a:headEnd/>
            <a:tailEnd/>
          </a:ln>
        </p:spPr>
      </p:pic>
      <p:pic>
        <p:nvPicPr>
          <p:cNvPr id="5" name="Picture 2" descr="C:\Users\Victor\Pictures\slide-11-638.jpg"/>
          <p:cNvPicPr>
            <a:picLocks noChangeAspect="1" noChangeArrowheads="1"/>
          </p:cNvPicPr>
          <p:nvPr/>
        </p:nvPicPr>
        <p:blipFill>
          <a:blip r:embed="rId3" cstate="print"/>
          <a:srcRect/>
          <a:stretch>
            <a:fillRect/>
          </a:stretch>
        </p:blipFill>
        <p:spPr bwMode="auto">
          <a:xfrm>
            <a:off x="4788023" y="1"/>
            <a:ext cx="4355977" cy="6858000"/>
          </a:xfrm>
          <a:prstGeom prst="rect">
            <a:avLst/>
          </a:prstGeom>
          <a:noFill/>
          <a:ln>
            <a:solidFill>
              <a:schemeClr val="tx1"/>
            </a:solidFill>
          </a:ln>
        </p:spPr>
      </p:pic>
    </p:spTree>
    <p:extLst>
      <p:ext uri="{BB962C8B-B14F-4D97-AF65-F5344CB8AC3E}">
        <p14:creationId xmlns:p14="http://schemas.microsoft.com/office/powerpoint/2010/main" val="262159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srcRect/>
          <a:stretch>
            <a:fillRect/>
          </a:stretch>
        </p:blipFill>
        <p:spPr bwMode="auto">
          <a:xfrm>
            <a:off x="0" y="0"/>
            <a:ext cx="4427984" cy="335699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427984" y="0"/>
            <a:ext cx="4716016" cy="3356992"/>
          </a:xfrm>
          <a:prstGeom prst="rect">
            <a:avLst/>
          </a:prstGeom>
          <a:noFill/>
          <a:ln w="9525">
            <a:noFill/>
            <a:miter lim="800000"/>
            <a:headEnd/>
            <a:tailEnd/>
          </a:ln>
        </p:spPr>
      </p:pic>
      <p:pic>
        <p:nvPicPr>
          <p:cNvPr id="6" name="Picture 2" descr="C:\Users\Victor\Pictures\ADAPTADOR1.gif"/>
          <p:cNvPicPr>
            <a:picLocks noChangeAspect="1" noChangeArrowheads="1"/>
          </p:cNvPicPr>
          <p:nvPr/>
        </p:nvPicPr>
        <p:blipFill>
          <a:blip r:embed="rId4" cstate="print"/>
          <a:srcRect/>
          <a:stretch>
            <a:fillRect/>
          </a:stretch>
        </p:blipFill>
        <p:spPr bwMode="auto">
          <a:xfrm>
            <a:off x="0" y="3356992"/>
            <a:ext cx="5220072" cy="3501008"/>
          </a:xfrm>
          <a:prstGeom prst="rect">
            <a:avLst/>
          </a:prstGeom>
        </p:spPr>
        <p:style>
          <a:lnRef idx="2">
            <a:schemeClr val="accent1"/>
          </a:lnRef>
          <a:fillRef idx="1">
            <a:schemeClr val="lt1"/>
          </a:fillRef>
          <a:effectRef idx="0">
            <a:schemeClr val="accent1"/>
          </a:effectRef>
          <a:fontRef idx="minor">
            <a:schemeClr val="dk1"/>
          </a:fontRef>
        </p:style>
      </p:pic>
      <p:pic>
        <p:nvPicPr>
          <p:cNvPr id="7" name="Picture 3" descr="C:\Users\Victor\Pictures\images.jpg"/>
          <p:cNvPicPr>
            <a:picLocks noChangeAspect="1" noChangeArrowheads="1"/>
          </p:cNvPicPr>
          <p:nvPr/>
        </p:nvPicPr>
        <p:blipFill>
          <a:blip r:embed="rId5" cstate="print"/>
          <a:srcRect/>
          <a:stretch>
            <a:fillRect/>
          </a:stretch>
        </p:blipFill>
        <p:spPr bwMode="auto">
          <a:xfrm>
            <a:off x="5220072" y="3356992"/>
            <a:ext cx="3923928" cy="3501008"/>
          </a:xfrm>
          <a:prstGeom prst="rect">
            <a:avLst/>
          </a:prstGeom>
        </p:spPr>
        <p:style>
          <a:lnRef idx="2">
            <a:schemeClr val="dk1"/>
          </a:lnRef>
          <a:fillRef idx="1">
            <a:schemeClr val="lt1"/>
          </a:fillRef>
          <a:effectRef idx="0">
            <a:schemeClr val="dk1"/>
          </a:effectRef>
          <a:fontRef idx="minor">
            <a:schemeClr val="dk1"/>
          </a:fontRef>
        </p:style>
      </p:pic>
      <p:sp>
        <p:nvSpPr>
          <p:cNvPr id="8" name="7 CuadroTexto"/>
          <p:cNvSpPr txBox="1"/>
          <p:nvPr/>
        </p:nvSpPr>
        <p:spPr>
          <a:xfrm>
            <a:off x="5220072" y="3356992"/>
            <a:ext cx="3923928" cy="400110"/>
          </a:xfrm>
          <a:prstGeom prst="rect">
            <a:avLst/>
          </a:prstGeom>
          <a:noFill/>
        </p:spPr>
        <p:txBody>
          <a:bodyPr wrap="square" rtlCol="0">
            <a:spAutoFit/>
          </a:bodyPr>
          <a:lstStyle/>
          <a:p>
            <a:r>
              <a:rPr lang="es-CL" sz="2000" b="1" dirty="0" smtClean="0">
                <a:solidFill>
                  <a:srgbClr val="FF0000"/>
                </a:solidFill>
                <a:latin typeface="Times New Roman" pitchFamily="18" charset="0"/>
                <a:cs typeface="Times New Roman" pitchFamily="18" charset="0"/>
              </a:rPr>
              <a:t>Adaptador/ Porta Split Set</a:t>
            </a:r>
            <a:endParaRPr lang="es-CL" sz="2000" b="1" dirty="0">
              <a:solidFill>
                <a:srgbClr val="FF0000"/>
              </a:solidFill>
              <a:latin typeface="Times New Roman" pitchFamily="18" charset="0"/>
              <a:cs typeface="Times New Roman" pitchFamily="18" charset="0"/>
            </a:endParaRPr>
          </a:p>
        </p:txBody>
      </p:sp>
      <p:sp>
        <p:nvSpPr>
          <p:cNvPr id="9" name="8 CuadroTexto"/>
          <p:cNvSpPr txBox="1"/>
          <p:nvPr/>
        </p:nvSpPr>
        <p:spPr>
          <a:xfrm>
            <a:off x="0" y="0"/>
            <a:ext cx="3347864" cy="400110"/>
          </a:xfrm>
          <a:prstGeom prst="rect">
            <a:avLst/>
          </a:prstGeom>
          <a:noFill/>
        </p:spPr>
        <p:txBody>
          <a:bodyPr wrap="square" rtlCol="0">
            <a:spAutoFit/>
          </a:bodyPr>
          <a:lstStyle/>
          <a:p>
            <a:r>
              <a:rPr lang="es-CL" sz="2000" b="1" dirty="0" smtClean="0">
                <a:solidFill>
                  <a:schemeClr val="bg1"/>
                </a:solidFill>
                <a:latin typeface="Times New Roman" pitchFamily="18" charset="0"/>
                <a:cs typeface="Times New Roman" pitchFamily="18" charset="0"/>
              </a:rPr>
              <a:t>Instalación del Split Set</a:t>
            </a:r>
            <a:endParaRPr lang="es-CL" sz="2000" b="1" dirty="0">
              <a:solidFill>
                <a:schemeClr val="bg1"/>
              </a:solidFill>
              <a:latin typeface="Times New Roman" pitchFamily="18" charset="0"/>
              <a:cs typeface="Times New Roman" pitchFamily="18" charset="0"/>
            </a:endParaRPr>
          </a:p>
        </p:txBody>
      </p:sp>
      <p:sp>
        <p:nvSpPr>
          <p:cNvPr id="10" name="9 CuadroTexto"/>
          <p:cNvSpPr txBox="1"/>
          <p:nvPr/>
        </p:nvSpPr>
        <p:spPr>
          <a:xfrm>
            <a:off x="4644008" y="0"/>
            <a:ext cx="4248472" cy="400110"/>
          </a:xfrm>
          <a:prstGeom prst="rect">
            <a:avLst/>
          </a:prstGeom>
          <a:noFill/>
        </p:spPr>
        <p:txBody>
          <a:bodyPr wrap="square" rtlCol="0">
            <a:spAutoFit/>
          </a:bodyPr>
          <a:lstStyle/>
          <a:p>
            <a:r>
              <a:rPr lang="es-CL" sz="2000" b="1" dirty="0" smtClean="0">
                <a:solidFill>
                  <a:srgbClr val="FF0000"/>
                </a:solidFill>
                <a:latin typeface="Times New Roman" pitchFamily="18" charset="0"/>
                <a:cs typeface="Times New Roman" pitchFamily="18" charset="0"/>
              </a:rPr>
              <a:t>Perno Split Set y Malla Galvanizada</a:t>
            </a:r>
            <a:endParaRPr lang="es-CL"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393049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40752" y="0"/>
            <a:ext cx="9184752" cy="6849607"/>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4868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PRINCIPIOS.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548680"/>
            <a:ext cx="9144000" cy="6309320"/>
          </a:xfrm>
        </p:spPr>
        <p:style>
          <a:lnRef idx="2">
            <a:schemeClr val="accent4"/>
          </a:lnRef>
          <a:fillRef idx="1">
            <a:schemeClr val="lt1"/>
          </a:fillRef>
          <a:effectRef idx="0">
            <a:schemeClr val="accent4"/>
          </a:effectRef>
          <a:fontRef idx="minor">
            <a:schemeClr val="dk1"/>
          </a:fontRef>
        </p:style>
        <p:txBody>
          <a:bodyPr>
            <a:normAutofit fontScale="25000" lnSpcReduction="20000"/>
          </a:bodyPr>
          <a:lstStyle/>
          <a:p>
            <a:pPr algn="just">
              <a:buNone/>
            </a:pPr>
            <a:r>
              <a:rPr lang="es-ES" i="1" dirty="0" smtClean="0">
                <a:latin typeface="Times New Roman" pitchFamily="18" charset="0"/>
                <a:cs typeface="Times New Roman" pitchFamily="18" charset="0"/>
              </a:rPr>
              <a:t>   </a:t>
            </a:r>
            <a:r>
              <a:rPr lang="es-ES" sz="9600" i="1" dirty="0" smtClean="0">
                <a:latin typeface="Times New Roman" pitchFamily="18" charset="0"/>
                <a:cs typeface="Times New Roman" pitchFamily="18" charset="0"/>
              </a:rPr>
              <a:t>Los </a:t>
            </a:r>
            <a:r>
              <a:rPr lang="es-ES" sz="9600" i="1" dirty="0">
                <a:latin typeface="Times New Roman" pitchFamily="18" charset="0"/>
                <a:cs typeface="Times New Roman" pitchFamily="18" charset="0"/>
              </a:rPr>
              <a:t>sistemas de fortificación que se empleen, </a:t>
            </a:r>
            <a:r>
              <a:rPr lang="es-ES" sz="9600" i="1" dirty="0" smtClean="0">
                <a:latin typeface="Times New Roman" pitchFamily="18" charset="0"/>
                <a:cs typeface="Times New Roman" pitchFamily="18" charset="0"/>
              </a:rPr>
              <a:t>deben fundarse en decisiones </a:t>
            </a:r>
            <a:r>
              <a:rPr lang="es-ES" sz="9600" i="1" dirty="0">
                <a:latin typeface="Times New Roman" pitchFamily="18" charset="0"/>
                <a:cs typeface="Times New Roman" pitchFamily="18" charset="0"/>
              </a:rPr>
              <a:t>de carácter técnico, donde se consideren a lo menos, los siguientes aspectos de relevancia:</a:t>
            </a:r>
            <a:endParaRPr lang="es-CL" sz="9600" i="1" dirty="0">
              <a:latin typeface="Times New Roman" pitchFamily="18" charset="0"/>
              <a:cs typeface="Times New Roman" pitchFamily="18" charset="0"/>
            </a:endParaRPr>
          </a:p>
          <a:p>
            <a:pPr algn="just">
              <a:buNone/>
            </a:pPr>
            <a:r>
              <a:rPr lang="es-ES" sz="9600" dirty="0" smtClean="0">
                <a:latin typeface="Times New Roman" pitchFamily="18" charset="0"/>
                <a:cs typeface="Times New Roman" pitchFamily="18" charset="0"/>
              </a:rPr>
              <a:t>    a</a:t>
            </a:r>
            <a:r>
              <a:rPr lang="es-ES" sz="9600" dirty="0">
                <a:latin typeface="Times New Roman" pitchFamily="18" charset="0"/>
                <a:cs typeface="Times New Roman" pitchFamily="18" charset="0"/>
              </a:rPr>
              <a:t>.- Análisis de parámetros geológicos y geotécnicos de la roca y solicitaciones a la que estará expuesta a raíz de los trabajos mineros.</a:t>
            </a:r>
            <a:endParaRPr lang="es-CL" sz="9600" dirty="0">
              <a:latin typeface="Times New Roman" pitchFamily="18" charset="0"/>
              <a:cs typeface="Times New Roman" pitchFamily="18" charset="0"/>
            </a:endParaRPr>
          </a:p>
          <a:p>
            <a:pPr algn="just">
              <a:buNone/>
            </a:pPr>
            <a:r>
              <a:rPr lang="es-ES" sz="9600" dirty="0" smtClean="0">
                <a:latin typeface="Times New Roman" pitchFamily="18" charset="0"/>
                <a:cs typeface="Times New Roman" pitchFamily="18" charset="0"/>
              </a:rPr>
              <a:t>    b</a:t>
            </a:r>
            <a:r>
              <a:rPr lang="es-ES" sz="9600" dirty="0">
                <a:latin typeface="Times New Roman" pitchFamily="18" charset="0"/>
                <a:cs typeface="Times New Roman" pitchFamily="18" charset="0"/>
              </a:rPr>
              <a:t>.- Influencia de factores externos y comportamiento de la roca en el avance de la explotación.</a:t>
            </a:r>
            <a:endParaRPr lang="es-CL" sz="9600" dirty="0">
              <a:latin typeface="Times New Roman" pitchFamily="18" charset="0"/>
              <a:cs typeface="Times New Roman" pitchFamily="18" charset="0"/>
            </a:endParaRPr>
          </a:p>
          <a:p>
            <a:pPr algn="just">
              <a:buNone/>
            </a:pPr>
            <a:r>
              <a:rPr lang="es-ES" sz="9600" dirty="0" smtClean="0">
                <a:latin typeface="Times New Roman" pitchFamily="18" charset="0"/>
                <a:cs typeface="Times New Roman" pitchFamily="18" charset="0"/>
              </a:rPr>
              <a:t>    c</a:t>
            </a:r>
            <a:r>
              <a:rPr lang="es-ES" sz="9600" dirty="0">
                <a:latin typeface="Times New Roman" pitchFamily="18" charset="0"/>
                <a:cs typeface="Times New Roman" pitchFamily="18" charset="0"/>
              </a:rPr>
              <a:t>.- Sistema de explotación a implementar y diseño de la red de galerías y excavaciones proyectadas </a:t>
            </a:r>
            <a:endParaRPr lang="es-CL" sz="9600" dirty="0">
              <a:latin typeface="Times New Roman" pitchFamily="18" charset="0"/>
              <a:cs typeface="Times New Roman" pitchFamily="18" charset="0"/>
            </a:endParaRPr>
          </a:p>
          <a:p>
            <a:pPr algn="just">
              <a:buNone/>
            </a:pPr>
            <a:r>
              <a:rPr lang="es-ES" sz="9600" dirty="0" smtClean="0">
                <a:latin typeface="Times New Roman" pitchFamily="18" charset="0"/>
                <a:cs typeface="Times New Roman" pitchFamily="18" charset="0"/>
              </a:rPr>
              <a:t>    d</a:t>
            </a:r>
            <a:r>
              <a:rPr lang="es-ES" sz="9600" dirty="0">
                <a:latin typeface="Times New Roman" pitchFamily="18" charset="0"/>
                <a:cs typeface="Times New Roman" pitchFamily="18" charset="0"/>
              </a:rPr>
              <a:t>.- Uso y duración de las labores mineras.</a:t>
            </a:r>
            <a:endParaRPr lang="es-CL" sz="9600" dirty="0">
              <a:latin typeface="Times New Roman" pitchFamily="18" charset="0"/>
              <a:cs typeface="Times New Roman" pitchFamily="18" charset="0"/>
            </a:endParaRPr>
          </a:p>
          <a:p>
            <a:pPr algn="just">
              <a:buNone/>
            </a:pPr>
            <a:r>
              <a:rPr lang="es-ES" sz="9600" dirty="0" smtClean="0">
                <a:latin typeface="Times New Roman" pitchFamily="18" charset="0"/>
                <a:cs typeface="Times New Roman" pitchFamily="18" charset="0"/>
              </a:rPr>
              <a:t>    e</a:t>
            </a:r>
            <a:r>
              <a:rPr lang="es-ES" sz="9600" dirty="0">
                <a:latin typeface="Times New Roman" pitchFamily="18" charset="0"/>
                <a:cs typeface="Times New Roman" pitchFamily="18" charset="0"/>
              </a:rPr>
              <a:t>.- Otros, según se </a:t>
            </a:r>
            <a:r>
              <a:rPr lang="es-ES" sz="9600" dirty="0" smtClean="0">
                <a:latin typeface="Times New Roman" pitchFamily="18" charset="0"/>
                <a:cs typeface="Times New Roman" pitchFamily="18" charset="0"/>
              </a:rPr>
              <a:t>observe.</a:t>
            </a:r>
          </a:p>
          <a:p>
            <a:pPr algn="just">
              <a:buNone/>
            </a:pPr>
            <a:r>
              <a:rPr lang="es-ES" sz="9600" dirty="0">
                <a:latin typeface="Times New Roman" pitchFamily="18" charset="0"/>
                <a:cs typeface="Times New Roman" pitchFamily="18" charset="0"/>
              </a:rPr>
              <a:t> </a:t>
            </a:r>
            <a:r>
              <a:rPr lang="es-ES" sz="9600" dirty="0" smtClean="0">
                <a:latin typeface="Times New Roman" pitchFamily="18" charset="0"/>
                <a:cs typeface="Times New Roman" pitchFamily="18" charset="0"/>
              </a:rPr>
              <a:t>    </a:t>
            </a:r>
            <a:r>
              <a:rPr lang="es-CL" sz="9600" dirty="0" smtClean="0">
                <a:latin typeface="Times New Roman" pitchFamily="18" charset="0"/>
                <a:cs typeface="Times New Roman" pitchFamily="18" charset="0"/>
              </a:rPr>
              <a:t>La </a:t>
            </a:r>
            <a:r>
              <a:rPr lang="es-CL" sz="9600" dirty="0">
                <a:latin typeface="Times New Roman" pitchFamily="18" charset="0"/>
                <a:cs typeface="Times New Roman" pitchFamily="18" charset="0"/>
              </a:rPr>
              <a:t>realización de estudios de las condiciones geológicas  de una mina subterránea, nos permiten establecer planes para garantizar los tipos de fortificaciones que debemos usar en las diferente áreas de una mina, cada área puede resultar diferente una de otra especialmente al tipo de roca que predomine en ese lugar, las cuales tienen sus propiedades y características</a:t>
            </a:r>
            <a:r>
              <a:rPr lang="es-CL" sz="9600" dirty="0" smtClean="0">
                <a:latin typeface="Times New Roman" pitchFamily="18" charset="0"/>
                <a:cs typeface="Times New Roman" pitchFamily="18" charset="0"/>
              </a:rPr>
              <a:t>.</a:t>
            </a:r>
            <a:r>
              <a:rPr lang="es-CL" sz="9600" dirty="0">
                <a:latin typeface="Times New Roman" pitchFamily="18" charset="0"/>
                <a:cs typeface="Times New Roman" pitchFamily="18" charset="0"/>
              </a:rPr>
              <a:t> El uso de los elementos de fortificación (sostenimiento) cada día se han perfeccionado mas las técnicas del uso de estos, para lo cual se han desarrollado y probados.</a:t>
            </a:r>
          </a:p>
          <a:p>
            <a:pPr algn="just">
              <a:buNone/>
            </a:pPr>
            <a:endParaRPr lang="es-CL" sz="9600" dirty="0">
              <a:latin typeface="Times New Roman" pitchFamily="18" charset="0"/>
              <a:cs typeface="Times New Roman" pitchFamily="18" charset="0"/>
            </a:endParaRPr>
          </a:p>
          <a:p>
            <a:pPr algn="just">
              <a:buNone/>
            </a:pPr>
            <a:r>
              <a:rPr lang="es-ES" sz="2600" dirty="0" smtClean="0">
                <a:latin typeface="Times New Roman" pitchFamily="18" charset="0"/>
                <a:cs typeface="Times New Roman" pitchFamily="18" charset="0"/>
              </a:rPr>
              <a:t>. </a:t>
            </a:r>
            <a:endParaRPr lang="es-CL" sz="2600" dirty="0">
              <a:latin typeface="Times New Roman" pitchFamily="18" charset="0"/>
              <a:cs typeface="Times New Roman" pitchFamily="18" charset="0"/>
            </a:endParaRPr>
          </a:p>
          <a:p>
            <a:endParaRPr lang="es-CL" sz="2600" dirty="0"/>
          </a:p>
        </p:txBody>
      </p:sp>
    </p:spTree>
    <p:extLst>
      <p:ext uri="{BB962C8B-B14F-4D97-AF65-F5344CB8AC3E}">
        <p14:creationId xmlns:p14="http://schemas.microsoft.com/office/powerpoint/2010/main" val="36616714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54891" y="0"/>
            <a:ext cx="9198891" cy="68809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40752" y="0"/>
            <a:ext cx="9184752" cy="6900225"/>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40752" y="0"/>
            <a:ext cx="9184752" cy="69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40752" y="0"/>
            <a:ext cx="9184752" cy="6900225"/>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FORTIFICACION</a:t>
            </a:r>
            <a:endParaRPr lang="es-CL"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467544" y="1772816"/>
            <a:ext cx="8136904" cy="4608512"/>
          </a:xfrm>
          <a:prstGeom prst="rect">
            <a:avLst/>
          </a:prstGeom>
          <a:ln>
            <a:headEnd/>
            <a:tailEnd/>
          </a:ln>
        </p:spPr>
        <p:style>
          <a:lnRef idx="2">
            <a:schemeClr val="accent3"/>
          </a:lnRef>
          <a:fillRef idx="1">
            <a:schemeClr val="lt1"/>
          </a:fillRef>
          <a:effectRef idx="0">
            <a:schemeClr val="accent3"/>
          </a:effectRef>
          <a:fontRef idx="minor">
            <a:schemeClr val="dk1"/>
          </a:fontRef>
        </p:style>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836712"/>
          </a:xfrm>
          <a:ln>
            <a:solidFill>
              <a:schemeClr val="tx1"/>
            </a:solidFill>
          </a:ln>
        </p:spPr>
        <p:txBody>
          <a:bodyPr>
            <a:normAutofit/>
          </a:bodyPr>
          <a:lstStyle/>
          <a:p>
            <a:r>
              <a:rPr lang="es-CL" dirty="0" smtClean="0">
                <a:solidFill>
                  <a:srgbClr val="FF0000"/>
                </a:solidFill>
                <a:latin typeface="Times New Roman" panose="02020603050405020304" pitchFamily="18" charset="0"/>
                <a:cs typeface="Times New Roman" panose="02020603050405020304" pitchFamily="18" charset="0"/>
              </a:rPr>
              <a:t>FORTIFICACION CON CABLES</a:t>
            </a:r>
            <a:endParaRPr lang="es-CL"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C:\Users\Victor\Pictures\slide-27-638.jpg"/>
          <p:cNvPicPr>
            <a:picLocks noGrp="1" noChangeAspect="1" noChangeArrowheads="1"/>
          </p:cNvPicPr>
          <p:nvPr>
            <p:ph idx="1"/>
          </p:nvPr>
        </p:nvPicPr>
        <p:blipFill>
          <a:blip r:embed="rId2" cstate="print"/>
          <a:srcRect/>
          <a:stretch>
            <a:fillRect/>
          </a:stretch>
        </p:blipFill>
        <p:spPr bwMode="auto">
          <a:xfrm>
            <a:off x="-1" y="836711"/>
            <a:ext cx="9135175" cy="6021289"/>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3074" name="Picture 2" descr="C:\Users\Victor\Pictures\slide-28-638.jpg"/>
          <p:cNvPicPr>
            <a:picLocks noGrp="1" noChangeAspect="1" noChangeArrowheads="1"/>
          </p:cNvPicPr>
          <p:nvPr>
            <p:ph idx="1"/>
          </p:nvPr>
        </p:nvPicPr>
        <p:blipFill>
          <a:blip r:embed="rId2" cstate="print"/>
          <a:srcRect/>
          <a:stretch>
            <a:fillRect/>
          </a:stretch>
        </p:blipFill>
        <p:spPr bwMode="auto">
          <a:xfrm>
            <a:off x="-226364" y="0"/>
            <a:ext cx="9370364" cy="7052865"/>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4098" name="Picture 2" descr="C:\Users\Victor\Pictures\slide-31-638.jpg"/>
          <p:cNvPicPr>
            <a:picLocks noGrp="1" noChangeAspect="1" noChangeArrowheads="1"/>
          </p:cNvPicPr>
          <p:nvPr>
            <p:ph idx="1"/>
          </p:nvPr>
        </p:nvPicPr>
        <p:blipFill>
          <a:blip r:embed="rId2" cstate="print"/>
          <a:srcRect/>
          <a:stretch>
            <a:fillRect/>
          </a:stretch>
        </p:blipFill>
        <p:spPr bwMode="auto">
          <a:xfrm>
            <a:off x="0" y="0"/>
            <a:ext cx="9144000" cy="6923156"/>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5122" name="Picture 2" descr="C:\Users\Victor\Pictures\slide-32-638.jpg"/>
          <p:cNvPicPr>
            <a:picLocks noGrp="1" noChangeAspect="1" noChangeArrowheads="1"/>
          </p:cNvPicPr>
          <p:nvPr>
            <p:ph idx="1"/>
          </p:nvPr>
        </p:nvPicPr>
        <p:blipFill>
          <a:blip r:embed="rId2" cstate="print"/>
          <a:srcRect/>
          <a:stretch>
            <a:fillRect/>
          </a:stretch>
        </p:blipFill>
        <p:spPr bwMode="auto">
          <a:xfrm>
            <a:off x="0" y="-32678"/>
            <a:ext cx="9178544" cy="6890678"/>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CABLES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052736"/>
            <a:ext cx="8229600" cy="5184576"/>
          </a:xfrm>
        </p:spPr>
        <p:style>
          <a:lnRef idx="2">
            <a:schemeClr val="accent6"/>
          </a:lnRef>
          <a:fillRef idx="1">
            <a:schemeClr val="lt1"/>
          </a:fillRef>
          <a:effectRef idx="0">
            <a:schemeClr val="accent6"/>
          </a:effectRef>
          <a:fontRef idx="minor">
            <a:schemeClr val="dk1"/>
          </a:fontRef>
        </p:style>
        <p:txBody>
          <a:bodyPr>
            <a:noAutofit/>
          </a:bodyPr>
          <a:lstStyle/>
          <a:p>
            <a:pPr algn="just"/>
            <a:r>
              <a:rPr lang="es-CL" sz="2500" dirty="0" smtClean="0">
                <a:latin typeface="Times New Roman" pitchFamily="18" charset="0"/>
                <a:cs typeface="Times New Roman" pitchFamily="18" charset="0"/>
              </a:rPr>
              <a:t>Cables de acero de baja relajación en diámetro de 06",el cual es utilizado para el refuerzo de excavaciones subterráneas de grandes magnitudes y en estabilización de taludes.</a:t>
            </a:r>
          </a:p>
          <a:p>
            <a:pPr algn="just"/>
            <a:r>
              <a:rPr lang="es-CL" sz="2500" dirty="0" smtClean="0">
                <a:latin typeface="Times New Roman" pitchFamily="18" charset="0"/>
                <a:cs typeface="Times New Roman" pitchFamily="18" charset="0"/>
              </a:rPr>
              <a:t> Se fabrican según norma ASTM A 416, 270 k y en tres tipos de configuración geométrica, liso (plain), destrenzado Birdcage) y con bulbos espaciados (Minicage)</a:t>
            </a:r>
            <a:br>
              <a:rPr lang="es-CL" sz="2500" dirty="0" smtClean="0">
                <a:latin typeface="Times New Roman" pitchFamily="18" charset="0"/>
                <a:cs typeface="Times New Roman" pitchFamily="18" charset="0"/>
              </a:rPr>
            </a:br>
            <a:r>
              <a:rPr lang="es-CL" sz="2500" dirty="0" smtClean="0">
                <a:latin typeface="Times New Roman" pitchFamily="18" charset="0"/>
                <a:cs typeface="Times New Roman" pitchFamily="18" charset="0"/>
              </a:rPr>
              <a:t>Utilizados para anclar grandes longitudes, estabilización de cajas y techos, usados en métodos de explotación selectivos y de alta recuperación. Perno Cable posee gran resistencia, es altamente flexible y muy manipulable, lo que permite su uso en todo tipo de galerías y métodos de explotación.</a:t>
            </a:r>
            <a:br>
              <a:rPr lang="es-CL" sz="2500" dirty="0" smtClean="0">
                <a:latin typeface="Times New Roman" pitchFamily="18" charset="0"/>
                <a:cs typeface="Times New Roman" pitchFamily="18" charset="0"/>
              </a:rPr>
            </a:br>
            <a:r>
              <a:rPr lang="es-CL" sz="2500" dirty="0" smtClean="0">
                <a:latin typeface="Times New Roman" pitchFamily="18" charset="0"/>
                <a:cs typeface="Times New Roman" pitchFamily="18" charset="0"/>
              </a:rPr>
              <a:t>Existen en el mercado liso y trenzado.</a:t>
            </a:r>
            <a:r>
              <a:rPr lang="es-CL" sz="2500" dirty="0" smtClean="0"/>
              <a:t/>
            </a:r>
            <a:br>
              <a:rPr lang="es-CL" sz="2500" dirty="0" smtClean="0"/>
            </a:br>
            <a:endParaRPr lang="es-CL" sz="25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48680"/>
          </a:xfrm>
        </p:spPr>
        <p:style>
          <a:lnRef idx="2">
            <a:schemeClr val="accent3"/>
          </a:lnRef>
          <a:fillRef idx="1">
            <a:schemeClr val="lt1"/>
          </a:fillRef>
          <a:effectRef idx="0">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PRINCIPIOS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548680"/>
            <a:ext cx="9144000" cy="6309320"/>
          </a:xfrm>
        </p:spPr>
        <p:style>
          <a:lnRef idx="2">
            <a:schemeClr val="accent3"/>
          </a:lnRef>
          <a:fillRef idx="1">
            <a:schemeClr val="lt1"/>
          </a:fillRef>
          <a:effectRef idx="0">
            <a:schemeClr val="accent3"/>
          </a:effectRef>
          <a:fontRef idx="minor">
            <a:schemeClr val="dk1"/>
          </a:fontRef>
        </p:style>
        <p:txBody>
          <a:bodyPr>
            <a:normAutofit/>
          </a:bodyPr>
          <a:lstStyle/>
          <a:p>
            <a:pPr marL="0" indent="0" algn="just">
              <a:buNone/>
            </a:pPr>
            <a:r>
              <a:rPr lang="es-CL" sz="2400" dirty="0" smtClean="0">
                <a:latin typeface="Times New Roman" pitchFamily="18" charset="0"/>
                <a:cs typeface="Times New Roman" pitchFamily="18" charset="0"/>
              </a:rPr>
              <a:t>Estos </a:t>
            </a:r>
            <a:r>
              <a:rPr lang="es-CL" sz="2400" dirty="0">
                <a:latin typeface="Times New Roman" pitchFamily="18" charset="0"/>
                <a:cs typeface="Times New Roman" pitchFamily="18" charset="0"/>
              </a:rPr>
              <a:t>elementos son cada vez mas resistentes, livianos y fáciles de instalar</a:t>
            </a:r>
            <a:r>
              <a:rPr lang="es-CL" sz="2000" dirty="0">
                <a:latin typeface="Times New Roman" pitchFamily="18" charset="0"/>
                <a:cs typeface="Times New Roman" pitchFamily="18" charset="0"/>
              </a:rPr>
              <a:t>. </a:t>
            </a:r>
            <a:r>
              <a:rPr lang="es-CL" sz="2400" dirty="0">
                <a:latin typeface="Times New Roman" pitchFamily="18" charset="0"/>
                <a:cs typeface="Times New Roman" pitchFamily="18" charset="0"/>
              </a:rPr>
              <a:t>Una instalación inadecuada puede ser muy peligrosa, por lo cual este trabajo lo deben realizar personal, capacitado, calificado y con experiencia.</a:t>
            </a:r>
          </a:p>
          <a:p>
            <a:pPr>
              <a:buNone/>
            </a:pPr>
            <a:r>
              <a:rPr lang="es-CL" sz="2400" i="1" dirty="0" smtClean="0">
                <a:latin typeface="Times New Roman" pitchFamily="18" charset="0"/>
                <a:cs typeface="Times New Roman" pitchFamily="18" charset="0"/>
              </a:rPr>
              <a:t>    </a:t>
            </a:r>
            <a:r>
              <a:rPr lang="es-CL" sz="2400" b="1" i="1" u="sng" dirty="0" smtClean="0">
                <a:latin typeface="Times New Roman" pitchFamily="18" charset="0"/>
                <a:cs typeface="Times New Roman" pitchFamily="18" charset="0"/>
              </a:rPr>
              <a:t>El objetivo principal del sistema  de estabilización es lograr que el macizo rocoso se autosoporte.</a:t>
            </a:r>
          </a:p>
          <a:p>
            <a:pPr>
              <a:buNone/>
            </a:pPr>
            <a:r>
              <a:rPr lang="es-CL" sz="2400" i="1" dirty="0">
                <a:latin typeface="Times New Roman" pitchFamily="18" charset="0"/>
                <a:cs typeface="Times New Roman" pitchFamily="18" charset="0"/>
              </a:rPr>
              <a:t> </a:t>
            </a:r>
            <a:r>
              <a:rPr lang="es-CL" sz="2400" i="1" dirty="0" smtClean="0">
                <a:latin typeface="Times New Roman" pitchFamily="18" charset="0"/>
                <a:cs typeface="Times New Roman" pitchFamily="18" charset="0"/>
              </a:rPr>
              <a:t>   </a:t>
            </a:r>
            <a:r>
              <a:rPr lang="es-CL" sz="2400" dirty="0" smtClean="0">
                <a:latin typeface="Times New Roman" pitchFamily="18" charset="0"/>
                <a:cs typeface="Times New Roman" pitchFamily="18" charset="0"/>
              </a:rPr>
              <a:t>Refuerzo del macizo rocoso, consiste en introducir en el interior del macizo rocoso el elemento estabilizador, que prevenga  la separación y deslizamiento de bloques a lo largo de planos de debilidad al interior de la roca.</a:t>
            </a:r>
            <a:r>
              <a:rPr lang="es-ES" sz="2400" dirty="0" smtClean="0">
                <a:latin typeface="Times New Roman" pitchFamily="18" charset="0"/>
                <a:cs typeface="Times New Roman" pitchFamily="18" charset="0"/>
              </a:rPr>
              <a:t> </a:t>
            </a:r>
          </a:p>
          <a:p>
            <a:pPr lvl="0">
              <a:buNone/>
            </a:pPr>
            <a:r>
              <a:rPr lang="es-ES" sz="2400" i="1" dirty="0" smtClean="0">
                <a:latin typeface="Times New Roman" pitchFamily="18" charset="0"/>
                <a:cs typeface="Times New Roman" pitchFamily="18" charset="0"/>
              </a:rPr>
              <a:t>     </a:t>
            </a:r>
            <a:r>
              <a:rPr lang="es-ES" sz="2400" b="1" i="1" dirty="0" smtClean="0">
                <a:latin typeface="Times New Roman" pitchFamily="18" charset="0"/>
                <a:cs typeface="Times New Roman" pitchFamily="18" charset="0"/>
              </a:rPr>
              <a:t>OBJETIVOS BASICOS</a:t>
            </a:r>
          </a:p>
          <a:p>
            <a:pPr lvl="0"/>
            <a:r>
              <a:rPr lang="es-ES" sz="2400" dirty="0" smtClean="0">
                <a:latin typeface="Times New Roman" pitchFamily="18" charset="0"/>
                <a:cs typeface="Times New Roman" pitchFamily="18" charset="0"/>
              </a:rPr>
              <a:t>Proteger a los trabajadores.</a:t>
            </a:r>
            <a:endParaRPr lang="es-CL" sz="2400" dirty="0" smtClean="0">
              <a:latin typeface="Times New Roman" pitchFamily="18" charset="0"/>
              <a:cs typeface="Times New Roman" pitchFamily="18" charset="0"/>
            </a:endParaRPr>
          </a:p>
          <a:p>
            <a:pPr lvl="0"/>
            <a:r>
              <a:rPr lang="es-ES" sz="2400" dirty="0" smtClean="0">
                <a:latin typeface="Times New Roman" pitchFamily="18" charset="0"/>
                <a:cs typeface="Times New Roman" pitchFamily="18" charset="0"/>
              </a:rPr>
              <a:t>Proteger equipos, herramientas y materiales .</a:t>
            </a:r>
          </a:p>
          <a:p>
            <a:pPr lvl="0"/>
            <a:r>
              <a:rPr lang="es-ES" sz="2400" dirty="0" smtClean="0">
                <a:latin typeface="Times New Roman" pitchFamily="18" charset="0"/>
                <a:cs typeface="Times New Roman" pitchFamily="18" charset="0"/>
              </a:rPr>
              <a:t>Evitar derrumbes</a:t>
            </a:r>
            <a:endParaRPr lang="es-CL" sz="2400" dirty="0" smtClean="0">
              <a:latin typeface="Times New Roman" pitchFamily="18" charset="0"/>
              <a:cs typeface="Times New Roman" pitchFamily="18" charset="0"/>
            </a:endParaRPr>
          </a:p>
          <a:p>
            <a:pPr lvl="0"/>
            <a:r>
              <a:rPr lang="es-ES" sz="2400" dirty="0" smtClean="0">
                <a:latin typeface="Times New Roman" pitchFamily="18" charset="0"/>
                <a:cs typeface="Times New Roman" pitchFamily="18" charset="0"/>
              </a:rPr>
              <a:t>Evitar deformaciones en las labores subterráneas</a:t>
            </a:r>
            <a:r>
              <a:rPr lang="es-ES" sz="2800" dirty="0" smtClean="0">
                <a:latin typeface="Times New Roman" pitchFamily="18" charset="0"/>
                <a:cs typeface="Times New Roman" pitchFamily="18" charset="0"/>
              </a:rPr>
              <a:t>.</a:t>
            </a:r>
            <a:r>
              <a:rPr lang="es-ES" sz="2400" dirty="0" smtClean="0">
                <a:solidFill>
                  <a:srgbClr val="FF0000"/>
                </a:solidFill>
                <a:latin typeface="Times New Roman" pitchFamily="18" charset="0"/>
                <a:cs typeface="Times New Roman" pitchFamily="18" charset="0"/>
              </a:rPr>
              <a:t> </a:t>
            </a:r>
            <a:endParaRPr lang="es-ES" sz="2800" dirty="0" smtClean="0">
              <a:solidFill>
                <a:srgbClr val="FF0000"/>
              </a:solidFill>
              <a:latin typeface="Times New Roman" pitchFamily="18" charset="0"/>
              <a:cs typeface="Times New Roman" pitchFamily="18" charset="0"/>
            </a:endParaRPr>
          </a:p>
          <a:p>
            <a:endParaRPr lang="es-CL" sz="2400" dirty="0" smtClean="0">
              <a:latin typeface="Times New Roman" pitchFamily="18" charset="0"/>
              <a:cs typeface="Times New Roman" pitchFamily="18" charset="0"/>
            </a:endParaRPr>
          </a:p>
          <a:p>
            <a:endParaRPr lang="es-CL" sz="2400" dirty="0">
              <a:latin typeface="Times New Roman" pitchFamily="18" charset="0"/>
              <a:cs typeface="Times New Roman"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FORTIFICACION CON CABLES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a:bodyPr>
          <a:lstStyle/>
          <a:p>
            <a:r>
              <a:rPr lang="es-CL" sz="2400" dirty="0" smtClean="0">
                <a:latin typeface="Times New Roman" pitchFamily="18" charset="0"/>
                <a:cs typeface="Times New Roman" pitchFamily="18" charset="0"/>
              </a:rPr>
              <a:t>Sus principales usos son:</a:t>
            </a:r>
          </a:p>
          <a:p>
            <a:r>
              <a:rPr lang="es-CL" sz="2400" dirty="0" smtClean="0">
                <a:latin typeface="Times New Roman" pitchFamily="18" charset="0"/>
                <a:cs typeface="Times New Roman" pitchFamily="18" charset="0"/>
              </a:rPr>
              <a:t>Métodos de relleno Cut and Fill, Chimeneas VCR y Sublevel Stoping.</a:t>
            </a:r>
          </a:p>
          <a:p>
            <a:r>
              <a:rPr lang="es-CL" sz="2400" dirty="0" smtClean="0">
                <a:latin typeface="Times New Roman" pitchFamily="18" charset="0"/>
                <a:cs typeface="Times New Roman" pitchFamily="18" charset="0"/>
              </a:rPr>
              <a:t>Refuerzo de Pilares (Room and Pillar)</a:t>
            </a:r>
          </a:p>
          <a:p>
            <a:r>
              <a:rPr lang="es-CL" sz="2400" dirty="0" smtClean="0">
                <a:latin typeface="Times New Roman" pitchFamily="18" charset="0"/>
                <a:cs typeface="Times New Roman" pitchFamily="18" charset="0"/>
              </a:rPr>
              <a:t>En chimeneas, cavernas y túneles permanentes de gran dimensión.</a:t>
            </a:r>
          </a:p>
          <a:p>
            <a:r>
              <a:rPr lang="es-CL" sz="2400" dirty="0" smtClean="0">
                <a:latin typeface="Times New Roman" pitchFamily="18" charset="0"/>
                <a:cs typeface="Times New Roman" pitchFamily="18" charset="0"/>
              </a:rPr>
              <a:t>En minería, rajo abierto y canteras.</a:t>
            </a:r>
          </a:p>
          <a:p>
            <a:pPr>
              <a:buNone/>
            </a:pPr>
            <a:r>
              <a:rPr lang="es-CL" sz="2400" dirty="0" smtClean="0">
                <a:latin typeface="Times New Roman" pitchFamily="18" charset="0"/>
                <a:cs typeface="Times New Roman" pitchFamily="18" charset="0"/>
              </a:rPr>
              <a:t>     Requisitos del cable</a:t>
            </a:r>
          </a:p>
          <a:p>
            <a:pPr>
              <a:buNone/>
            </a:pPr>
            <a:r>
              <a:rPr lang="es-CL" sz="2400" dirty="0" smtClean="0">
                <a:latin typeface="Times New Roman" pitchFamily="18" charset="0"/>
                <a:cs typeface="Times New Roman" pitchFamily="18" charset="0"/>
              </a:rPr>
              <a:t>     Flexibilidad.</a:t>
            </a:r>
          </a:p>
          <a:p>
            <a:pPr>
              <a:buNone/>
            </a:pPr>
            <a:r>
              <a:rPr lang="es-CL" sz="2400" dirty="0" smtClean="0">
                <a:latin typeface="Times New Roman" pitchFamily="18" charset="0"/>
                <a:cs typeface="Times New Roman" pitchFamily="18" charset="0"/>
              </a:rPr>
              <a:t>     Resistencia a la Abrasividad, compresión, rotación, corrosión.</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980728"/>
          </a:xfrm>
        </p:spPr>
        <p:style>
          <a:lnRef idx="1">
            <a:schemeClr val="dk1"/>
          </a:lnRef>
          <a:fillRef idx="2">
            <a:schemeClr val="dk1"/>
          </a:fillRef>
          <a:effectRef idx="1">
            <a:schemeClr val="dk1"/>
          </a:effectRef>
          <a:fontRef idx="minor">
            <a:schemeClr val="dk1"/>
          </a:fontRef>
        </p:style>
        <p:txBody>
          <a:bodyPr>
            <a:normAutofit/>
          </a:bodyPr>
          <a:lstStyle/>
          <a:p>
            <a:r>
              <a:rPr lang="es-CL" dirty="0" smtClean="0">
                <a:solidFill>
                  <a:srgbClr val="FF0000"/>
                </a:solidFill>
                <a:latin typeface="Times New Roman" pitchFamily="18" charset="0"/>
                <a:cs typeface="Times New Roman" pitchFamily="18" charset="0"/>
              </a:rPr>
              <a:t>FORTIFICACION CON CABLES. </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052736"/>
            <a:ext cx="8229600" cy="5544616"/>
          </a:xfrm>
        </p:spPr>
        <p:style>
          <a:lnRef idx="2">
            <a:schemeClr val="dk1"/>
          </a:lnRef>
          <a:fillRef idx="1">
            <a:schemeClr val="lt1"/>
          </a:fillRef>
          <a:effectRef idx="0">
            <a:schemeClr val="dk1"/>
          </a:effectRef>
          <a:fontRef idx="minor">
            <a:schemeClr val="dk1"/>
          </a:fontRef>
        </p:style>
        <p:txBody>
          <a:bodyPr>
            <a:noAutofit/>
          </a:bodyPr>
          <a:lstStyle/>
          <a:p>
            <a:r>
              <a:rPr lang="es-CL" sz="2400" b="1" dirty="0" smtClean="0">
                <a:latin typeface="Times New Roman" pitchFamily="18" charset="0"/>
                <a:cs typeface="Times New Roman" pitchFamily="18" charset="0"/>
              </a:rPr>
              <a:t>Ventajas Geomecánicas y Operacionales</a:t>
            </a:r>
            <a:r>
              <a:rPr lang="es-CL" sz="2400" dirty="0" smtClean="0">
                <a:latin typeface="Times New Roman" pitchFamily="18" charset="0"/>
                <a:cs typeface="Times New Roman" pitchFamily="18" charset="0"/>
              </a:rPr>
              <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El sistema de fortificación con pernos cables es de alta flexibilidad con gran capacidad de soporte en macizos rocosos, se pueden fabricar en distintas longitudes y configuraciones de acuerdo a los requerimientos del cliente, es competente y durable. </a:t>
            </a:r>
          </a:p>
          <a:p>
            <a:r>
              <a:rPr lang="es-CL" sz="2400" dirty="0" smtClean="0">
                <a:latin typeface="Times New Roman" pitchFamily="18" charset="0"/>
                <a:cs typeface="Times New Roman" pitchFamily="18" charset="0"/>
              </a:rPr>
              <a:t>Se aplica con lechada y en conjunto se hace altamente resistente y si se requiere pueden ser utilizados dobles o triples. Pueden ser usados como anclaje pasivo o activo (tensado) y se considera un anclaje de tipo permanente.</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El cable estándar esta conformado por seis alambres enrollados alrededor de un séptimo denominado "alma" o torón, esta disposición nos entrega un cable con un diámetro nominal de 15.2 mm (0.6").</a:t>
            </a:r>
            <a:r>
              <a:rPr lang="es-CL" sz="2400" dirty="0" smtClean="0"/>
              <a:t/>
            </a:r>
            <a:br>
              <a:rPr lang="es-CL" sz="2400" dirty="0" smtClean="0"/>
            </a:br>
            <a:endParaRPr lang="es-CL" sz="24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2"/>
          </a:lnRef>
          <a:fillRef idx="2">
            <a:schemeClr val="accent2"/>
          </a:fillRef>
          <a:effectRef idx="1">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FORTIFICACION CON CABLES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661248"/>
          </a:xfrm>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endParaRPr lang="es-CL" sz="4500" b="1" dirty="0" smtClean="0">
              <a:latin typeface="Times New Roman" pitchFamily="18" charset="0"/>
              <a:cs typeface="Times New Roman" pitchFamily="18" charset="0"/>
            </a:endParaRPr>
          </a:p>
          <a:p>
            <a:pPr algn="just"/>
            <a:r>
              <a:rPr lang="es-CL" sz="9600" b="1" dirty="0" smtClean="0">
                <a:latin typeface="Times New Roman" pitchFamily="18" charset="0"/>
                <a:cs typeface="Times New Roman" pitchFamily="18" charset="0"/>
              </a:rPr>
              <a:t>PERNO CABLE LISO. </a:t>
            </a:r>
            <a:r>
              <a:rPr lang="es-CL" sz="9600" dirty="0" smtClean="0">
                <a:latin typeface="Times New Roman" pitchFamily="18" charset="0"/>
                <a:cs typeface="Times New Roman" pitchFamily="18" charset="0"/>
              </a:rPr>
              <a:t>Perno fabricado con alambres de alto carbono toronado y termo mecánicamente tratado con un proceso de baja relajación que en la actualidad esta siendo utilizado tanto en minería subterránea como en cielo abierto para la estabilización y control de grandes masas de roca y suelos.</a:t>
            </a:r>
          </a:p>
          <a:p>
            <a:pPr algn="just">
              <a:buNone/>
            </a:pPr>
            <a:r>
              <a:rPr lang="es-CL" sz="9600" dirty="0" smtClean="0">
                <a:latin typeface="Times New Roman" pitchFamily="18" charset="0"/>
                <a:cs typeface="Times New Roman" pitchFamily="18" charset="0"/>
              </a:rPr>
              <a:t>    El Cable estándar esta conformado por 6 alambres arrollados alrededor de un séptimo denominado "alma" o "torón", este arreglo define un Perno Cable con un diámetro nominal de 15.24 mm (0.6").</a:t>
            </a:r>
          </a:p>
          <a:p>
            <a:pPr algn="just">
              <a:buNone/>
            </a:pPr>
            <a:r>
              <a:rPr lang="es-CL" sz="9600" dirty="0" smtClean="0">
                <a:latin typeface="Times New Roman" pitchFamily="18" charset="0"/>
                <a:cs typeface="Times New Roman" pitchFamily="18" charset="0"/>
              </a:rPr>
              <a:t>    Puede ser instalado en perforaciones de 38 mm como mínimo</a:t>
            </a:r>
            <a:r>
              <a:rPr lang="es-CL" sz="11200" dirty="0" smtClean="0">
                <a:latin typeface="Times New Roman" pitchFamily="18" charset="0"/>
                <a:cs typeface="Times New Roman" pitchFamily="18" charset="0"/>
              </a:rPr>
              <a:t>.</a:t>
            </a:r>
          </a:p>
          <a:p>
            <a:pPr algn="just">
              <a:buNone/>
            </a:pPr>
            <a:r>
              <a:rPr lang="es-CL" sz="11200" dirty="0" smtClean="0">
                <a:latin typeface="Times New Roman" pitchFamily="18" charset="0"/>
                <a:cs typeface="Times New Roman" pitchFamily="18" charset="0"/>
              </a:rPr>
              <a:t/>
            </a:r>
            <a:br>
              <a:rPr lang="es-CL" sz="11200" dirty="0" smtClean="0">
                <a:latin typeface="Times New Roman" pitchFamily="18" charset="0"/>
                <a:cs typeface="Times New Roman" pitchFamily="18" charset="0"/>
              </a:rPr>
            </a:br>
            <a:r>
              <a:rPr lang="es-CL" sz="11200" dirty="0" smtClean="0"/>
              <a:t/>
            </a:r>
            <a:br>
              <a:rPr lang="es-CL" sz="11200" dirty="0" smtClean="0"/>
            </a:br>
            <a:endParaRPr lang="es-CL" sz="11200" dirty="0"/>
          </a:p>
        </p:txBody>
      </p:sp>
      <p:pic>
        <p:nvPicPr>
          <p:cNvPr id="4" name="Picture 2" descr="C:\Users\Victor\Pictures\untitled.png"/>
          <p:cNvPicPr>
            <a:picLocks noChangeAspect="1" noChangeArrowheads="1"/>
          </p:cNvPicPr>
          <p:nvPr/>
        </p:nvPicPr>
        <p:blipFill>
          <a:blip r:embed="rId2" cstate="print"/>
          <a:srcRect/>
          <a:stretch>
            <a:fillRect/>
          </a:stretch>
        </p:blipFill>
        <p:spPr bwMode="auto">
          <a:xfrm>
            <a:off x="467544" y="4869160"/>
            <a:ext cx="8208912" cy="198884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ln>
            <a:solidFill>
              <a:schemeClr val="tx1"/>
            </a:solidFill>
          </a:ln>
        </p:spPr>
        <p:txBody>
          <a:bodyPr/>
          <a:lstStyle/>
          <a:p>
            <a:r>
              <a:rPr lang="es-CL" dirty="0" smtClean="0">
                <a:solidFill>
                  <a:srgbClr val="FF0000"/>
                </a:solidFill>
                <a:latin typeface="Times New Roman" panose="02020603050405020304" pitchFamily="18" charset="0"/>
                <a:cs typeface="Times New Roman" panose="02020603050405020304" pitchFamily="18" charset="0"/>
              </a:rPr>
              <a:t>FORTIFICACION CON CABLES</a:t>
            </a:r>
            <a:endParaRPr lang="es-CL" dirty="0">
              <a:solidFill>
                <a:srgbClr val="FF0000"/>
              </a:solidFill>
              <a:latin typeface="Times New Roman" panose="02020603050405020304" pitchFamily="18" charset="0"/>
              <a:cs typeface="Times New Roman" panose="02020603050405020304" pitchFamily="18" charset="0"/>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5724128" y="3933056"/>
            <a:ext cx="3419872" cy="3070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FORTIFICACION CON CABLES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buNone/>
            </a:pPr>
            <a:r>
              <a:rPr lang="es-CL" sz="2400" dirty="0" smtClean="0">
                <a:latin typeface="Times New Roman" pitchFamily="18" charset="0"/>
                <a:cs typeface="Times New Roman" pitchFamily="18" charset="0"/>
              </a:rPr>
              <a:t>     CARACTERISTICAS del Perno Cable Liso.</a:t>
            </a:r>
          </a:p>
          <a:p>
            <a:r>
              <a:rPr lang="es-CL" sz="2400" dirty="0" smtClean="0">
                <a:latin typeface="Times New Roman" pitchFamily="18" charset="0"/>
                <a:cs typeface="Times New Roman" pitchFamily="18" charset="0"/>
              </a:rPr>
              <a:t>Resistencia a la fluencia mínima          23,9 ton</a:t>
            </a:r>
          </a:p>
          <a:p>
            <a:r>
              <a:rPr lang="es-CL" sz="2400" dirty="0" smtClean="0">
                <a:latin typeface="Times New Roman" pitchFamily="18" charset="0"/>
                <a:cs typeface="Times New Roman" pitchFamily="18" charset="0"/>
              </a:rPr>
              <a:t>Resistencia  a la ruptura mínima          26,5 ton</a:t>
            </a:r>
          </a:p>
          <a:p>
            <a:r>
              <a:rPr lang="es-CL" sz="2400" dirty="0" smtClean="0">
                <a:latin typeface="Times New Roman" pitchFamily="18" charset="0"/>
                <a:cs typeface="Times New Roman" pitchFamily="18" charset="0"/>
              </a:rPr>
              <a:t>Alargamiento mínimo                             3,5 %</a:t>
            </a:r>
          </a:p>
          <a:p>
            <a:r>
              <a:rPr lang="es-CL" sz="2400" dirty="0" smtClean="0">
                <a:latin typeface="Times New Roman" pitchFamily="18" charset="0"/>
                <a:cs typeface="Times New Roman" pitchFamily="18" charset="0"/>
              </a:rPr>
              <a:t>Calidad del acero                                 ASTM A416-270</a:t>
            </a:r>
          </a:p>
          <a:p>
            <a:r>
              <a:rPr lang="es-CL" sz="2400" dirty="0" smtClean="0">
                <a:latin typeface="Times New Roman" pitchFamily="18" charset="0"/>
                <a:cs typeface="Times New Roman" pitchFamily="18" charset="0"/>
              </a:rPr>
              <a:t>Diámetro del cable                               15.24 mm.</a:t>
            </a:r>
          </a:p>
          <a:p>
            <a:r>
              <a:rPr lang="es-CL" sz="2400" dirty="0" smtClean="0">
                <a:latin typeface="Times New Roman" pitchFamily="18" charset="0"/>
                <a:cs typeface="Times New Roman" pitchFamily="18" charset="0"/>
              </a:rPr>
              <a:t>Peso lineal                                              1,10 Kg/ m</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FORTIFICACION CON CABLES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s-CL" sz="2400" dirty="0" smtClean="0">
                <a:latin typeface="Times New Roman" pitchFamily="18" charset="0"/>
                <a:cs typeface="Times New Roman" pitchFamily="18" charset="0"/>
              </a:rPr>
              <a:t>Perno cable Destrenzado.</a:t>
            </a:r>
          </a:p>
          <a:p>
            <a:r>
              <a:rPr lang="es-CL" sz="2400" dirty="0" smtClean="0">
                <a:latin typeface="Times New Roman" pitchFamily="18" charset="0"/>
                <a:cs typeface="Times New Roman" pitchFamily="18" charset="0"/>
              </a:rPr>
              <a:t>Conocido como Bircage, cable estándar fabricado con 7 torones de acero en un diámetro de 0,6”</a:t>
            </a:r>
          </a:p>
          <a:p>
            <a:r>
              <a:rPr lang="es-CL" sz="2400" dirty="0" smtClean="0">
                <a:latin typeface="Times New Roman" pitchFamily="18" charset="0"/>
                <a:cs typeface="Times New Roman" pitchFamily="18" charset="0"/>
              </a:rPr>
              <a:t>El cable ha sido destrenzado en toda su longitud, con ello se consigue incrementar la capacidad de transferencia de carga.</a:t>
            </a:r>
          </a:p>
          <a:p>
            <a:r>
              <a:rPr lang="es-CL" sz="2400" dirty="0" smtClean="0">
                <a:latin typeface="Times New Roman" pitchFamily="18" charset="0"/>
                <a:cs typeface="Times New Roman" pitchFamily="18" charset="0"/>
              </a:rPr>
              <a:t>Puede ser instalado en perforaciones de 57 mm como mínimo.</a:t>
            </a:r>
          </a:p>
          <a:p>
            <a:r>
              <a:rPr lang="es-CL" sz="2400" dirty="0" smtClean="0">
                <a:latin typeface="Times New Roman" pitchFamily="18" charset="0"/>
                <a:cs typeface="Times New Roman" pitchFamily="18" charset="0"/>
              </a:rPr>
              <a:t>En requerimientos de mayor resistencia a la tracción y transferencia de carga existe la alternativa de instalar cables dobles lisos o destrenzados con lo cual se duplica su capacidad de soporte de 50 ton</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69435" y="0"/>
            <a:ext cx="4785452" cy="6844376"/>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716016" y="0"/>
            <a:ext cx="2232248" cy="6858000"/>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6948264" y="0"/>
            <a:ext cx="219573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3074" name="Picture 2" descr="C:\Users\Victor\Pictures\untitled.png"/>
          <p:cNvPicPr>
            <a:picLocks noGrp="1" noChangeAspect="1" noChangeArrowheads="1"/>
          </p:cNvPicPr>
          <p:nvPr>
            <p:ph idx="1"/>
          </p:nvPr>
        </p:nvPicPr>
        <p:blipFill>
          <a:blip r:embed="rId2" cstate="print"/>
          <a:srcRect/>
          <a:stretch>
            <a:fillRect/>
          </a:stretch>
        </p:blipFill>
        <p:spPr bwMode="auto">
          <a:xfrm>
            <a:off x="-73364" y="0"/>
            <a:ext cx="9217364" cy="68580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sp>
        <p:nvSpPr>
          <p:cNvPr id="3" name="2 Marcador de contenido"/>
          <p:cNvSpPr>
            <a:spLocks noGrp="1"/>
          </p:cNvSpPr>
          <p:nvPr>
            <p:ph idx="1"/>
          </p:nvPr>
        </p:nvSpPr>
        <p:spPr/>
        <p:txBody>
          <a:bodyPr/>
          <a:lstStyle/>
          <a:p>
            <a:r>
              <a:rPr lang="es-CL" dirty="0" smtClean="0">
                <a:latin typeface="Times New Roman" pitchFamily="18" charset="0"/>
                <a:cs typeface="Times New Roman" pitchFamily="18" charset="0"/>
              </a:rPr>
              <a:t>PERNO MINI CABLE</a:t>
            </a:r>
          </a:p>
          <a:p>
            <a:r>
              <a:rPr lang="es-CL" sz="2400" dirty="0" smtClean="0">
                <a:latin typeface="Times New Roman" pitchFamily="18" charset="0"/>
                <a:cs typeface="Times New Roman" pitchFamily="18" charset="0"/>
              </a:rPr>
              <a:t>Cable Standar fabricado con 7 torones de acero en un diámetro de 0,6”.</a:t>
            </a:r>
          </a:p>
          <a:p>
            <a:r>
              <a:rPr lang="es-CL" sz="2400" dirty="0" smtClean="0">
                <a:latin typeface="Times New Roman" pitchFamily="18" charset="0"/>
                <a:cs typeface="Times New Roman" pitchFamily="18" charset="0"/>
              </a:rPr>
              <a:t>El mini caged es un bulbo con las hebras abiertas de 26 a 28 mm, espaciado a lo largo del cable, cada bulbo produce un efecto de planchuela dentro de la perforación de anillo centralizador.</a:t>
            </a:r>
          </a:p>
          <a:p>
            <a:r>
              <a:rPr lang="es-CL" sz="2400" dirty="0" smtClean="0">
                <a:latin typeface="Times New Roman" pitchFamily="18" charset="0"/>
                <a:cs typeface="Times New Roman" pitchFamily="18" charset="0"/>
              </a:rPr>
              <a:t>Puede ser instalado en perforaciones de 45 mm como mínimo</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Victor\Pictures\p002_0_5.jpg"/>
          <p:cNvPicPr>
            <a:picLocks noGrp="1" noChangeAspect="1" noChangeArrowheads="1"/>
          </p:cNvPicPr>
          <p:nvPr>
            <p:ph idx="1"/>
          </p:nvPr>
        </p:nvPicPr>
        <p:blipFill>
          <a:blip r:embed="rId2" cstate="print"/>
          <a:srcRect/>
          <a:stretch>
            <a:fillRect/>
          </a:stretch>
        </p:blipFill>
        <p:spPr bwMode="auto">
          <a:xfrm>
            <a:off x="-9412" y="0"/>
            <a:ext cx="9153412" cy="6907284"/>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20688"/>
          </a:xfrm>
        </p:spPr>
        <p:style>
          <a:lnRef idx="2">
            <a:schemeClr val="accent4"/>
          </a:lnRef>
          <a:fillRef idx="1">
            <a:schemeClr val="lt1"/>
          </a:fillRef>
          <a:effectRef idx="0">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PRINCIPIOS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620688"/>
            <a:ext cx="9144000" cy="6237312"/>
          </a:xfrm>
        </p:spPr>
        <p:style>
          <a:lnRef idx="2">
            <a:schemeClr val="accent4"/>
          </a:lnRef>
          <a:fillRef idx="1">
            <a:schemeClr val="lt1"/>
          </a:fillRef>
          <a:effectRef idx="0">
            <a:schemeClr val="accent4"/>
          </a:effectRef>
          <a:fontRef idx="minor">
            <a:schemeClr val="dk1"/>
          </a:fontRef>
        </p:style>
        <p:txBody>
          <a:bodyPr>
            <a:normAutofit lnSpcReduction="10000"/>
          </a:bodyPr>
          <a:lstStyle/>
          <a:p>
            <a:pPr algn="just">
              <a:buNone/>
            </a:pPr>
            <a:r>
              <a:rPr lang="es-CL" sz="2400" dirty="0" smtClean="0">
                <a:latin typeface="Times New Roman" pitchFamily="18" charset="0"/>
                <a:cs typeface="Times New Roman" pitchFamily="18" charset="0"/>
              </a:rPr>
              <a:t>     Se puede decir entonces que para cumplir los objetivos de la fortificación:</a:t>
            </a:r>
          </a:p>
          <a:p>
            <a:pPr algn="just"/>
            <a:r>
              <a:rPr lang="es-CL" sz="2400" dirty="0" smtClean="0">
                <a:latin typeface="Times New Roman" pitchFamily="18" charset="0"/>
                <a:cs typeface="Times New Roman" pitchFamily="18" charset="0"/>
              </a:rPr>
              <a:t>Proveer lo requerimientos necesarios de fortificación para las distintas labores de la mina. (Túneles , rampas, galerías, etc.)</a:t>
            </a:r>
          </a:p>
          <a:p>
            <a:pPr algn="just"/>
            <a:r>
              <a:rPr lang="es-CL" sz="2400" dirty="0" smtClean="0">
                <a:latin typeface="Times New Roman" pitchFamily="18" charset="0"/>
                <a:cs typeface="Times New Roman" pitchFamily="18" charset="0"/>
              </a:rPr>
              <a:t>Generar condiciones de trabajo seguras para las distintas operaciones que intervienen en el proceso productivo. Ejemplo Perforación radial, cruzados de extracción, niveles de producción, niveles de hundimiento, galerías de avances, rampas principales y secundaria.</a:t>
            </a:r>
          </a:p>
          <a:p>
            <a:pPr algn="just"/>
            <a:r>
              <a:rPr lang="es-CL" sz="2400" dirty="0" smtClean="0">
                <a:latin typeface="Times New Roman" pitchFamily="18" charset="0"/>
                <a:cs typeface="Times New Roman" pitchFamily="18" charset="0"/>
              </a:rPr>
              <a:t>Incorporar herramienta técnica basadas en principios geomecánicas (caracterización geotécnicas), la cual ayuda al autosoporte de las labores y a su vez situar esta herramienta dentro de los estándares difundidos en la mediana y gran minería.</a:t>
            </a:r>
            <a:r>
              <a:rPr lang="es-CL" sz="2400" b="1" u="sng" dirty="0">
                <a:latin typeface="Times New Roman" pitchFamily="18" charset="0"/>
                <a:cs typeface="Times New Roman" pitchFamily="18" charset="0"/>
              </a:rPr>
              <a:t> </a:t>
            </a:r>
            <a:endParaRPr lang="es-CL" sz="2400" b="1" u="sng" dirty="0" smtClean="0">
              <a:latin typeface="Times New Roman" pitchFamily="18" charset="0"/>
              <a:cs typeface="Times New Roman" pitchFamily="18" charset="0"/>
            </a:endParaRPr>
          </a:p>
          <a:p>
            <a:pPr marL="0" indent="0" algn="just">
              <a:buNone/>
            </a:pPr>
            <a:r>
              <a:rPr lang="es-CL" sz="2800" b="1" i="1" u="sng" dirty="0" smtClean="0">
                <a:solidFill>
                  <a:srgbClr val="FF0000"/>
                </a:solidFill>
                <a:latin typeface="Times New Roman" pitchFamily="18" charset="0"/>
                <a:cs typeface="Times New Roman" pitchFamily="18" charset="0"/>
              </a:rPr>
              <a:t>FORTIFICACION MINERA.</a:t>
            </a:r>
            <a:endParaRPr lang="es-CL" sz="2800" i="1" dirty="0" smtClean="0">
              <a:solidFill>
                <a:srgbClr val="FF0000"/>
              </a:solidFill>
              <a:latin typeface="Times New Roman" pitchFamily="18" charset="0"/>
              <a:cs typeface="Times New Roman" pitchFamily="18" charset="0"/>
            </a:endParaRPr>
          </a:p>
          <a:p>
            <a:pPr marL="0" indent="0" algn="just">
              <a:buNone/>
            </a:pPr>
            <a:r>
              <a:rPr lang="es-CL" sz="2400" dirty="0" smtClean="0">
                <a:latin typeface="Times New Roman" pitchFamily="18" charset="0"/>
                <a:cs typeface="Times New Roman" pitchFamily="18" charset="0"/>
              </a:rPr>
              <a:t>La </a:t>
            </a:r>
            <a:r>
              <a:rPr lang="es-CL" sz="2400" dirty="0">
                <a:latin typeface="Times New Roman" pitchFamily="18" charset="0"/>
                <a:cs typeface="Times New Roman" pitchFamily="18" charset="0"/>
              </a:rPr>
              <a:t>fortificación de minas es un tema complejo y crítico dentro de la minería subterránea, tanto por su condición de elemento de protección para trabajadores y equipos.</a:t>
            </a:r>
          </a:p>
          <a:p>
            <a:pPr marL="0" indent="0" algn="just">
              <a:buNone/>
            </a:pPr>
            <a:r>
              <a:rPr lang="es-CL" sz="2400" dirty="0" smtClean="0">
                <a:latin typeface="Times New Roman" pitchFamily="18" charset="0"/>
                <a:cs typeface="Times New Roman" pitchFamily="18" charset="0"/>
              </a:rPr>
              <a:t> </a:t>
            </a:r>
            <a:endParaRPr lang="es-CL" sz="2400" dirty="0">
              <a:latin typeface="Times New Roman" pitchFamily="18" charset="0"/>
              <a:cs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Victor\Pictures\p002_0_7.jpg"/>
          <p:cNvPicPr>
            <a:picLocks noGrp="1" noChangeAspect="1" noChangeArrowheads="1"/>
          </p:cNvPicPr>
          <p:nvPr>
            <p:ph idx="1"/>
          </p:nvPr>
        </p:nvPicPr>
        <p:blipFill>
          <a:blip r:embed="rId2" cstate="print"/>
          <a:srcRect/>
          <a:stretch>
            <a:fillRect/>
          </a:stretch>
        </p:blipFill>
        <p:spPr bwMode="auto">
          <a:xfrm>
            <a:off x="-1" y="0"/>
            <a:ext cx="9144001" cy="6857999"/>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FORTIFICACION CON CABLES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395536" y="1124744"/>
            <a:ext cx="8229600" cy="5328592"/>
          </a:xfrm>
        </p:spPr>
        <p:style>
          <a:lnRef idx="2">
            <a:schemeClr val="accent3"/>
          </a:lnRef>
          <a:fillRef idx="1">
            <a:schemeClr val="lt1"/>
          </a:fillRef>
          <a:effectRef idx="0">
            <a:schemeClr val="accent3"/>
          </a:effectRef>
          <a:fontRef idx="minor">
            <a:schemeClr val="dk1"/>
          </a:fontRef>
        </p:style>
        <p:txBody>
          <a:bodyPr>
            <a:noAutofit/>
          </a:bodyPr>
          <a:lstStyle/>
          <a:p>
            <a:pPr>
              <a:buNone/>
            </a:pPr>
            <a:r>
              <a:rPr lang="es-ES" sz="2400" dirty="0" smtClean="0">
                <a:solidFill>
                  <a:srgbClr val="FF0000"/>
                </a:solidFill>
                <a:latin typeface="Times New Roman" pitchFamily="18" charset="0"/>
                <a:cs typeface="Times New Roman" pitchFamily="18" charset="0"/>
              </a:rPr>
              <a:t>2</a:t>
            </a:r>
            <a:r>
              <a:rPr lang="es-ES" sz="2200" dirty="0" smtClean="0">
                <a:solidFill>
                  <a:srgbClr val="FF0000"/>
                </a:solidFill>
                <a:latin typeface="Times New Roman" pitchFamily="18" charset="0"/>
                <a:cs typeface="Times New Roman" pitchFamily="18" charset="0"/>
              </a:rPr>
              <a:t>.-  </a:t>
            </a:r>
            <a:r>
              <a:rPr lang="es-ES" sz="2200" dirty="0">
                <a:solidFill>
                  <a:srgbClr val="FF0000"/>
                </a:solidFill>
                <a:latin typeface="Times New Roman" pitchFamily="18" charset="0"/>
                <a:cs typeface="Times New Roman" pitchFamily="18" charset="0"/>
              </a:rPr>
              <a:t>FORTIFICACION CON  CABLES</a:t>
            </a:r>
            <a:r>
              <a:rPr lang="es-ES" sz="2200" dirty="0" smtClean="0">
                <a:solidFill>
                  <a:srgbClr val="FF0000"/>
                </a:solidFill>
                <a:latin typeface="Times New Roman" pitchFamily="18" charset="0"/>
                <a:cs typeface="Times New Roman" pitchFamily="18" charset="0"/>
              </a:rPr>
              <a:t>.</a:t>
            </a:r>
            <a:endParaRPr lang="es-CL" sz="2200" dirty="0">
              <a:solidFill>
                <a:srgbClr val="FF0000"/>
              </a:solidFill>
              <a:latin typeface="Times New Roman" pitchFamily="18" charset="0"/>
              <a:cs typeface="Times New Roman" pitchFamily="18" charset="0"/>
            </a:endParaRPr>
          </a:p>
          <a:p>
            <a:r>
              <a:rPr lang="es-ES" sz="2200" dirty="0">
                <a:latin typeface="Times New Roman" pitchFamily="18" charset="0"/>
                <a:cs typeface="Times New Roman" pitchFamily="18" charset="0"/>
              </a:rPr>
              <a:t>También se usan cables en forma activa, o sea se tensan para producir un alargamiento, lo que produce una fuerza con la roca por medio de la placa que lo une a la roca</a:t>
            </a:r>
            <a:endParaRPr lang="es-CL" sz="2200" dirty="0">
              <a:latin typeface="Times New Roman" pitchFamily="18" charset="0"/>
              <a:cs typeface="Times New Roman" pitchFamily="18" charset="0"/>
            </a:endParaRPr>
          </a:p>
          <a:p>
            <a:r>
              <a:rPr lang="es-ES" sz="2200" dirty="0">
                <a:latin typeface="Times New Roman" pitchFamily="18" charset="0"/>
                <a:cs typeface="Times New Roman" pitchFamily="18" charset="0"/>
              </a:rPr>
              <a:t>Su principal uso era en refuerzos de estructuras rocosas en obras civiles, desde hace aproximadamente entre 15 a 20 años se ha hecho común el uso en minería, teniendo un notable desarrollo sin pretensado</a:t>
            </a:r>
            <a:r>
              <a:rPr lang="es-ES" sz="2200" dirty="0" smtClean="0">
                <a:latin typeface="Times New Roman" pitchFamily="18" charset="0"/>
                <a:cs typeface="Times New Roman" pitchFamily="18" charset="0"/>
              </a:rPr>
              <a:t>.</a:t>
            </a:r>
            <a:r>
              <a:rPr lang="es-ES" sz="2200" dirty="0">
                <a:latin typeface="Times New Roman" pitchFamily="18" charset="0"/>
                <a:cs typeface="Times New Roman" pitchFamily="18" charset="0"/>
              </a:rPr>
              <a:t> </a:t>
            </a:r>
            <a:endParaRPr lang="es-CL" sz="2200" dirty="0">
              <a:latin typeface="Times New Roman" pitchFamily="18" charset="0"/>
              <a:cs typeface="Times New Roman" pitchFamily="18" charset="0"/>
            </a:endParaRPr>
          </a:p>
          <a:p>
            <a:r>
              <a:rPr lang="es-ES" sz="2200" dirty="0">
                <a:latin typeface="Times New Roman" pitchFamily="18" charset="0"/>
                <a:cs typeface="Times New Roman" pitchFamily="18" charset="0"/>
              </a:rPr>
              <a:t>Diferencias con el perno:</a:t>
            </a:r>
            <a:endParaRPr lang="es-CL" sz="2200" dirty="0">
              <a:latin typeface="Times New Roman" pitchFamily="18" charset="0"/>
              <a:cs typeface="Times New Roman" pitchFamily="18" charset="0"/>
            </a:endParaRPr>
          </a:p>
          <a:p>
            <a:r>
              <a:rPr lang="es-ES" sz="2200" dirty="0">
                <a:latin typeface="Times New Roman" pitchFamily="18" charset="0"/>
                <a:cs typeface="Times New Roman" pitchFamily="18" charset="0"/>
              </a:rPr>
              <a:t>a.- Variación del largo, puede tener cualquier longitud. </a:t>
            </a:r>
            <a:endParaRPr lang="es-CL" sz="2200" dirty="0">
              <a:latin typeface="Times New Roman" pitchFamily="18" charset="0"/>
              <a:cs typeface="Times New Roman" pitchFamily="18" charset="0"/>
            </a:endParaRPr>
          </a:p>
          <a:p>
            <a:r>
              <a:rPr lang="es-ES" sz="2200" dirty="0">
                <a:latin typeface="Times New Roman" pitchFamily="18" charset="0"/>
                <a:cs typeface="Times New Roman" pitchFamily="18" charset="0"/>
              </a:rPr>
              <a:t>b.- Tiene una alta capacidad de soporte de carga.</a:t>
            </a:r>
            <a:endParaRPr lang="es-CL" sz="2200" dirty="0">
              <a:latin typeface="Times New Roman" pitchFamily="18" charset="0"/>
              <a:cs typeface="Times New Roman" pitchFamily="18" charset="0"/>
            </a:endParaRPr>
          </a:p>
          <a:p>
            <a:r>
              <a:rPr lang="es-ES" sz="2200" dirty="0">
                <a:latin typeface="Times New Roman" pitchFamily="18" charset="0"/>
                <a:cs typeface="Times New Roman" pitchFamily="18" charset="0"/>
              </a:rPr>
              <a:t>c.- Puede usarse en galerías estrechas.</a:t>
            </a:r>
            <a:endParaRPr lang="es-CL" sz="2200" dirty="0">
              <a:latin typeface="Times New Roman" pitchFamily="18" charset="0"/>
              <a:cs typeface="Times New Roman" pitchFamily="18" charset="0"/>
            </a:endParaRPr>
          </a:p>
          <a:p>
            <a:r>
              <a:rPr lang="es-ES" sz="2200" dirty="0">
                <a:latin typeface="Times New Roman" pitchFamily="18" charset="0"/>
                <a:cs typeface="Times New Roman" pitchFamily="18" charset="0"/>
              </a:rPr>
              <a:t>d.- Costo reducido.</a:t>
            </a:r>
            <a:endParaRPr lang="es-CL" sz="2200" dirty="0">
              <a:latin typeface="Times New Roman" pitchFamily="18" charset="0"/>
              <a:cs typeface="Times New Roman" pitchFamily="18" charset="0"/>
            </a:endParaRPr>
          </a:p>
          <a:p>
            <a:r>
              <a:rPr lang="es-ES" sz="2200" dirty="0">
                <a:latin typeface="Times New Roman" pitchFamily="18" charset="0"/>
                <a:cs typeface="Times New Roman" pitchFamily="18" charset="0"/>
              </a:rPr>
              <a:t>e.- Se presta notablemente para la mecanización</a:t>
            </a:r>
            <a:endParaRPr lang="es-CL" sz="2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Victor\Pictures\8-cc7e6aabf6.png"/>
          <p:cNvPicPr>
            <a:picLocks noGrp="1" noChangeAspect="1" noChangeArrowheads="1"/>
          </p:cNvPicPr>
          <p:nvPr>
            <p:ph idx="1"/>
          </p:nvPr>
        </p:nvPicPr>
        <p:blipFill>
          <a:blip r:embed="rId2" cstate="print"/>
          <a:srcRect/>
          <a:stretch>
            <a:fillRect/>
          </a:stretch>
        </p:blipFill>
        <p:spPr bwMode="auto">
          <a:xfrm>
            <a:off x="0" y="0"/>
            <a:ext cx="9143999" cy="6669360"/>
          </a:xfrm>
          <a:prstGeom prst="rect">
            <a:avLst/>
          </a:prstGeom>
          <a:noFill/>
        </p:spPr>
      </p:pic>
      <p:sp>
        <p:nvSpPr>
          <p:cNvPr id="5" name="4 CuadroTexto"/>
          <p:cNvSpPr txBox="1"/>
          <p:nvPr/>
        </p:nvSpPr>
        <p:spPr>
          <a:xfrm>
            <a:off x="3995936" y="1052736"/>
            <a:ext cx="3888432" cy="369332"/>
          </a:xfrm>
          <a:prstGeom prst="rect">
            <a:avLst/>
          </a:prstGeom>
          <a:noFill/>
        </p:spPr>
        <p:txBody>
          <a:bodyPr wrap="square" rtlCol="0">
            <a:spAutoFit/>
          </a:bodyPr>
          <a:lstStyle/>
          <a:p>
            <a:r>
              <a:rPr lang="es-CL" dirty="0" smtClean="0"/>
              <a:t>FORTIFICACION CON CABLE Y RESINA</a:t>
            </a:r>
            <a:endParaRPr lang="es-CL"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style>
          <a:lnRef idx="1">
            <a:schemeClr val="accent4"/>
          </a:lnRef>
          <a:fillRef idx="2">
            <a:schemeClr val="accent4"/>
          </a:fillRef>
          <a:effectRef idx="1">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CABLES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340768"/>
            <a:ext cx="8229600" cy="5256584"/>
          </a:xfrm>
        </p:spPr>
        <p:style>
          <a:lnRef idx="2">
            <a:schemeClr val="accent4"/>
          </a:lnRef>
          <a:fillRef idx="1">
            <a:schemeClr val="lt1"/>
          </a:fillRef>
          <a:effectRef idx="0">
            <a:schemeClr val="accent4"/>
          </a:effectRef>
          <a:fontRef idx="minor">
            <a:schemeClr val="dk1"/>
          </a:fontRef>
        </p:style>
        <p:txBody>
          <a:bodyPr>
            <a:normAutofit fontScale="25000" lnSpcReduction="20000"/>
          </a:bodyPr>
          <a:lstStyle/>
          <a:p>
            <a:pPr>
              <a:buNone/>
            </a:pPr>
            <a:r>
              <a:rPr lang="es-ES" sz="9600" dirty="0" smtClean="0">
                <a:latin typeface="Times New Roman" pitchFamily="18" charset="0"/>
                <a:cs typeface="Times New Roman" pitchFamily="18" charset="0"/>
              </a:rPr>
              <a:t>       Componentes</a:t>
            </a:r>
            <a:r>
              <a:rPr lang="es-ES" sz="9600" dirty="0">
                <a:latin typeface="Times New Roman" pitchFamily="18" charset="0"/>
                <a:cs typeface="Times New Roman" pitchFamily="18" charset="0"/>
              </a:rPr>
              <a:t>:  </a:t>
            </a:r>
            <a:endParaRPr lang="es-CL" sz="9600" dirty="0">
              <a:latin typeface="Times New Roman" pitchFamily="18" charset="0"/>
              <a:cs typeface="Times New Roman" pitchFamily="18" charset="0"/>
            </a:endParaRPr>
          </a:p>
          <a:p>
            <a:r>
              <a:rPr lang="es-ES" sz="9600" dirty="0">
                <a:latin typeface="Times New Roman" pitchFamily="18" charset="0"/>
                <a:cs typeface="Times New Roman" pitchFamily="18" charset="0"/>
              </a:rPr>
              <a:t> </a:t>
            </a:r>
            <a:r>
              <a:rPr lang="es-ES" sz="9600" dirty="0" smtClean="0">
                <a:latin typeface="Times New Roman" pitchFamily="18" charset="0"/>
                <a:cs typeface="Times New Roman" pitchFamily="18" charset="0"/>
              </a:rPr>
              <a:t>El </a:t>
            </a:r>
            <a:r>
              <a:rPr lang="es-ES" sz="9600" dirty="0">
                <a:latin typeface="Times New Roman" pitchFamily="18" charset="0"/>
                <a:cs typeface="Times New Roman" pitchFamily="18" charset="0"/>
              </a:rPr>
              <a:t>cable normalmente corresponde al tipo 15.2 mm por 7 torones.</a:t>
            </a:r>
            <a:endParaRPr lang="es-CL" sz="9600" dirty="0">
              <a:latin typeface="Times New Roman" pitchFamily="18" charset="0"/>
              <a:cs typeface="Times New Roman" pitchFamily="18" charset="0"/>
            </a:endParaRPr>
          </a:p>
          <a:p>
            <a:pPr lvl="0"/>
            <a:r>
              <a:rPr lang="es-ES" sz="9600" dirty="0">
                <a:latin typeface="Times New Roman" pitchFamily="18" charset="0"/>
                <a:cs typeface="Times New Roman" pitchFamily="18" charset="0"/>
              </a:rPr>
              <a:t>Resina o cemento.</a:t>
            </a:r>
            <a:endParaRPr lang="es-CL" sz="9600" dirty="0">
              <a:latin typeface="Times New Roman" pitchFamily="18" charset="0"/>
              <a:cs typeface="Times New Roman" pitchFamily="18" charset="0"/>
            </a:endParaRPr>
          </a:p>
          <a:p>
            <a:pPr>
              <a:buNone/>
            </a:pPr>
            <a:r>
              <a:rPr lang="es-ES" sz="9600" dirty="0">
                <a:latin typeface="Times New Roman" pitchFamily="18" charset="0"/>
                <a:cs typeface="Times New Roman" pitchFamily="18" charset="0"/>
              </a:rPr>
              <a:t> </a:t>
            </a:r>
            <a:r>
              <a:rPr lang="es-CL" sz="9600" dirty="0" smtClean="0">
                <a:latin typeface="Times New Roman" pitchFamily="18" charset="0"/>
                <a:cs typeface="Times New Roman" pitchFamily="18" charset="0"/>
              </a:rPr>
              <a:t>     </a:t>
            </a:r>
            <a:r>
              <a:rPr lang="es-ES" sz="9600" dirty="0" smtClean="0">
                <a:latin typeface="Times New Roman" pitchFamily="18" charset="0"/>
                <a:cs typeface="Times New Roman" pitchFamily="18" charset="0"/>
              </a:rPr>
              <a:t>Ventajas</a:t>
            </a:r>
            <a:r>
              <a:rPr lang="es-ES" sz="9600" dirty="0">
                <a:latin typeface="Times New Roman" pitchFamily="18" charset="0"/>
                <a:cs typeface="Times New Roman" pitchFamily="18" charset="0"/>
              </a:rPr>
              <a:t>: </a:t>
            </a:r>
            <a:endParaRPr lang="es-CL" sz="9600" dirty="0">
              <a:latin typeface="Times New Roman" pitchFamily="18" charset="0"/>
              <a:cs typeface="Times New Roman" pitchFamily="18" charset="0"/>
            </a:endParaRPr>
          </a:p>
          <a:p>
            <a:r>
              <a:rPr lang="es-ES" sz="9600" dirty="0">
                <a:latin typeface="Times New Roman" pitchFamily="18" charset="0"/>
                <a:cs typeface="Times New Roman" pitchFamily="18" charset="0"/>
              </a:rPr>
              <a:t>a.- Costo reducido</a:t>
            </a:r>
            <a:endParaRPr lang="es-CL" sz="9600" dirty="0">
              <a:latin typeface="Times New Roman" pitchFamily="18" charset="0"/>
              <a:cs typeface="Times New Roman" pitchFamily="18" charset="0"/>
            </a:endParaRPr>
          </a:p>
          <a:p>
            <a:r>
              <a:rPr lang="es-ES" sz="9600" dirty="0">
                <a:latin typeface="Times New Roman" pitchFamily="18" charset="0"/>
                <a:cs typeface="Times New Roman" pitchFamily="18" charset="0"/>
              </a:rPr>
              <a:t>b.- Correctamente instalado, es un componente y durable sistema de refuerzo.</a:t>
            </a:r>
            <a:endParaRPr lang="es-CL" sz="9600" dirty="0">
              <a:latin typeface="Times New Roman" pitchFamily="18" charset="0"/>
              <a:cs typeface="Times New Roman" pitchFamily="18" charset="0"/>
            </a:endParaRPr>
          </a:p>
          <a:p>
            <a:r>
              <a:rPr lang="es-ES" sz="9600" dirty="0">
                <a:latin typeface="Times New Roman" pitchFamily="18" charset="0"/>
                <a:cs typeface="Times New Roman" pitchFamily="18" charset="0"/>
              </a:rPr>
              <a:t>c.- Puede ser instalado de cualquier largo.</a:t>
            </a:r>
            <a:endParaRPr lang="es-CL" sz="9600" dirty="0">
              <a:latin typeface="Times New Roman" pitchFamily="18" charset="0"/>
              <a:cs typeface="Times New Roman" pitchFamily="18" charset="0"/>
            </a:endParaRPr>
          </a:p>
          <a:p>
            <a:r>
              <a:rPr lang="es-ES" sz="9600" dirty="0">
                <a:latin typeface="Times New Roman" pitchFamily="18" charset="0"/>
                <a:cs typeface="Times New Roman" pitchFamily="18" charset="0"/>
              </a:rPr>
              <a:t>d.- Alta capacidad a la corrosión.</a:t>
            </a:r>
            <a:endParaRPr lang="es-CL" sz="9600" dirty="0">
              <a:latin typeface="Times New Roman" pitchFamily="18" charset="0"/>
              <a:cs typeface="Times New Roman" pitchFamily="18" charset="0"/>
            </a:endParaRPr>
          </a:p>
          <a:p>
            <a:pPr>
              <a:buNone/>
            </a:pPr>
            <a:r>
              <a:rPr lang="es-ES" sz="9600" dirty="0">
                <a:latin typeface="Times New Roman" pitchFamily="18" charset="0"/>
                <a:cs typeface="Times New Roman" pitchFamily="18" charset="0"/>
              </a:rPr>
              <a:t> </a:t>
            </a:r>
            <a:r>
              <a:rPr lang="es-CL" sz="9600" dirty="0" smtClean="0">
                <a:latin typeface="Times New Roman" pitchFamily="18" charset="0"/>
                <a:cs typeface="Times New Roman" pitchFamily="18" charset="0"/>
              </a:rPr>
              <a:t>     </a:t>
            </a:r>
            <a:r>
              <a:rPr lang="es-ES" sz="9600" dirty="0" smtClean="0">
                <a:latin typeface="Times New Roman" pitchFamily="18" charset="0"/>
                <a:cs typeface="Times New Roman" pitchFamily="18" charset="0"/>
              </a:rPr>
              <a:t>Desventajas</a:t>
            </a:r>
            <a:r>
              <a:rPr lang="es-ES" sz="9600" dirty="0">
                <a:latin typeface="Times New Roman" pitchFamily="18" charset="0"/>
                <a:cs typeface="Times New Roman" pitchFamily="18" charset="0"/>
              </a:rPr>
              <a:t>:</a:t>
            </a:r>
            <a:endParaRPr lang="es-CL" sz="9600" dirty="0">
              <a:latin typeface="Times New Roman" pitchFamily="18" charset="0"/>
              <a:cs typeface="Times New Roman" pitchFamily="18" charset="0"/>
            </a:endParaRPr>
          </a:p>
          <a:p>
            <a:r>
              <a:rPr lang="es-ES" sz="9600" dirty="0">
                <a:latin typeface="Times New Roman" pitchFamily="18" charset="0"/>
                <a:cs typeface="Times New Roman" pitchFamily="18" charset="0"/>
              </a:rPr>
              <a:t>a.- Una pretensión del cable solo puede ser posible con una instalación especial.</a:t>
            </a:r>
            <a:endParaRPr lang="es-CL" sz="9600" dirty="0">
              <a:latin typeface="Times New Roman" pitchFamily="18" charset="0"/>
              <a:cs typeface="Times New Roman" pitchFamily="18" charset="0"/>
            </a:endParaRPr>
          </a:p>
          <a:p>
            <a:r>
              <a:rPr lang="es-ES" sz="9600" dirty="0">
                <a:latin typeface="Times New Roman" pitchFamily="18" charset="0"/>
                <a:cs typeface="Times New Roman" pitchFamily="18" charset="0"/>
              </a:rPr>
              <a:t>b.- El uso de cemento estándar requiere de varios días de fraguado</a:t>
            </a:r>
            <a:endParaRPr lang="es-CL" sz="9600" dirty="0">
              <a:latin typeface="Times New Roman" pitchFamily="18" charset="0"/>
              <a:cs typeface="Times New Roman" pitchFamily="18" charset="0"/>
            </a:endParaRPr>
          </a:p>
          <a:p>
            <a:pPr>
              <a:buNone/>
            </a:pPr>
            <a:r>
              <a:rPr lang="es-ES" sz="9600" dirty="0">
                <a:latin typeface="Times New Roman" pitchFamily="18" charset="0"/>
                <a:cs typeface="Times New Roman" pitchFamily="18" charset="0"/>
              </a:rPr>
              <a:t> </a:t>
            </a:r>
            <a:endParaRPr lang="es-CL" sz="9600" dirty="0">
              <a:latin typeface="Times New Roman" pitchFamily="18" charset="0"/>
              <a:cs typeface="Times New Roman" pitchFamily="18" charset="0"/>
            </a:endParaRPr>
          </a:p>
          <a:p>
            <a:pPr>
              <a:buNone/>
            </a:pPr>
            <a:r>
              <a:rPr lang="es-ES" sz="9600" dirty="0"/>
              <a:t> </a:t>
            </a:r>
            <a:endParaRPr lang="es-CL" sz="9600" dirty="0"/>
          </a:p>
          <a:p>
            <a:pPr>
              <a:buNone/>
            </a:pPr>
            <a:r>
              <a:rPr lang="es-ES" dirty="0"/>
              <a:t> </a:t>
            </a:r>
            <a:endParaRPr lang="es-CL" dirty="0"/>
          </a:p>
          <a:p>
            <a:endParaRPr lang="es-CL"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74638"/>
            <a:ext cx="8075240" cy="922114"/>
          </a:xfrm>
        </p:spPr>
        <p:style>
          <a:lnRef idx="1">
            <a:schemeClr val="accent5"/>
          </a:lnRef>
          <a:fillRef idx="2">
            <a:schemeClr val="accent5"/>
          </a:fillRef>
          <a:effectRef idx="1">
            <a:schemeClr val="accent5"/>
          </a:effectRef>
          <a:fontRef idx="minor">
            <a:schemeClr val="dk1"/>
          </a:fontRef>
        </p:style>
        <p:txBody>
          <a:bodyPr>
            <a:normAutofit/>
          </a:bodyPr>
          <a:lstStyle/>
          <a:p>
            <a:r>
              <a:rPr lang="es-CL" sz="4000" dirty="0" smtClean="0">
                <a:solidFill>
                  <a:srgbClr val="FF0000"/>
                </a:solidFill>
                <a:latin typeface="Times New Roman" pitchFamily="18" charset="0"/>
                <a:cs typeface="Times New Roman" pitchFamily="18" charset="0"/>
              </a:rPr>
              <a:t>CABLES DE FORTIFICACION</a:t>
            </a:r>
            <a:endParaRPr lang="es-CL" sz="4000" dirty="0">
              <a:solidFill>
                <a:srgbClr val="FF0000"/>
              </a:solidFill>
              <a:latin typeface="Times New Roman" pitchFamily="18" charset="0"/>
              <a:cs typeface="Times New Roman" pitchFamily="18" charset="0"/>
            </a:endParaRPr>
          </a:p>
        </p:txBody>
      </p:sp>
      <p:pic>
        <p:nvPicPr>
          <p:cNvPr id="4" name="3 Marcador de contenido" descr="http://www.miningrock.cl/img/productos/cable-boltliso.jpg"/>
          <p:cNvPicPr>
            <a:picLocks noGrp="1"/>
          </p:cNvPicPr>
          <p:nvPr>
            <p:ph idx="1"/>
          </p:nvPr>
        </p:nvPicPr>
        <p:blipFill>
          <a:blip r:embed="rId2" cstate="print"/>
          <a:srcRect/>
          <a:stretch>
            <a:fillRect/>
          </a:stretch>
        </p:blipFill>
        <p:spPr bwMode="auto">
          <a:xfrm>
            <a:off x="683568" y="1484784"/>
            <a:ext cx="7992888" cy="2376264"/>
          </a:xfrm>
          <a:prstGeom prst="rect">
            <a:avLst/>
          </a:prstGeom>
          <a:ln>
            <a:headEnd/>
            <a:tailEnd/>
          </a:ln>
        </p:spPr>
        <p:style>
          <a:lnRef idx="2">
            <a:schemeClr val="accent5"/>
          </a:lnRef>
          <a:fillRef idx="1">
            <a:schemeClr val="lt1"/>
          </a:fillRef>
          <a:effectRef idx="0">
            <a:schemeClr val="accent5"/>
          </a:effectRef>
          <a:fontRef idx="minor">
            <a:schemeClr val="dk1"/>
          </a:fontRef>
        </p:style>
      </p:pic>
      <p:pic>
        <p:nvPicPr>
          <p:cNvPr id="20482" name="Picture 2" descr="C:\Users\Victor\Pictures\cables2.jpg"/>
          <p:cNvPicPr>
            <a:picLocks noChangeAspect="1" noChangeArrowheads="1"/>
          </p:cNvPicPr>
          <p:nvPr/>
        </p:nvPicPr>
        <p:blipFill>
          <a:blip r:embed="rId3" cstate="print"/>
          <a:srcRect/>
          <a:stretch>
            <a:fillRect/>
          </a:stretch>
        </p:blipFill>
        <p:spPr bwMode="auto">
          <a:xfrm>
            <a:off x="611560" y="4077072"/>
            <a:ext cx="8136903" cy="2448272"/>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Victor\Pictures\images.jpg"/>
          <p:cNvPicPr>
            <a:picLocks noGrp="1" noChangeAspect="1" noChangeArrowheads="1"/>
          </p:cNvPicPr>
          <p:nvPr>
            <p:ph idx="1"/>
          </p:nvPr>
        </p:nvPicPr>
        <p:blipFill>
          <a:blip r:embed="rId2" cstate="print"/>
          <a:srcRect/>
          <a:stretch>
            <a:fillRect/>
          </a:stretch>
        </p:blipFill>
        <p:spPr bwMode="auto">
          <a:xfrm>
            <a:off x="0" y="0"/>
            <a:ext cx="9104665" cy="6858000"/>
          </a:xfrm>
          <a:prstGeom prst="rect">
            <a:avLst/>
          </a:prstGeom>
          <a:noFill/>
        </p:spPr>
      </p:pic>
      <p:sp>
        <p:nvSpPr>
          <p:cNvPr id="5" name="4 CuadroTexto"/>
          <p:cNvSpPr txBox="1"/>
          <p:nvPr/>
        </p:nvSpPr>
        <p:spPr>
          <a:xfrm>
            <a:off x="0" y="476672"/>
            <a:ext cx="212372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dirty="0" smtClean="0"/>
              <a:t>EQUIPO TENSADOR</a:t>
            </a:r>
            <a:endParaRPr lang="es-CL"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0" y="36464"/>
            <a:ext cx="8989186" cy="6821536"/>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1">
            <a:schemeClr val="accent6"/>
          </a:lnRef>
          <a:fillRef idx="2">
            <a:schemeClr val="accent6"/>
          </a:fillRef>
          <a:effectRef idx="1">
            <a:schemeClr val="accent6"/>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FORTIFICACION CON CABLES.</a:t>
            </a:r>
            <a:r>
              <a:rPr lang="es-CL" sz="1400" dirty="0" smtClean="0">
                <a:solidFill>
                  <a:srgbClr val="FF0000"/>
                </a:solidFill>
                <a:latin typeface="Times New Roman" pitchFamily="18" charset="0"/>
                <a:cs typeface="Times New Roman" pitchFamily="18" charset="0"/>
              </a:rPr>
              <a:t>.</a:t>
            </a:r>
            <a:endParaRPr lang="es-CL" sz="3200" dirty="0">
              <a:solidFill>
                <a:srgbClr val="FF0000"/>
              </a:solidFill>
              <a:latin typeface="Times New Roman" pitchFamily="18" charset="0"/>
              <a:cs typeface="Times New Roman" pitchFamily="18" charset="0"/>
            </a:endParaRPr>
          </a:p>
        </p:txBody>
      </p:sp>
      <p:pic>
        <p:nvPicPr>
          <p:cNvPr id="4" name="3 Marcador de contenido" descr="http://www.miningrock.cl/img/productos/cable-boltliso%202.jpg"/>
          <p:cNvPicPr>
            <a:picLocks noGrp="1"/>
          </p:cNvPicPr>
          <p:nvPr>
            <p:ph idx="1"/>
          </p:nvPr>
        </p:nvPicPr>
        <p:blipFill>
          <a:blip r:embed="rId2" cstate="print"/>
          <a:srcRect/>
          <a:stretch>
            <a:fillRect/>
          </a:stretch>
        </p:blipFill>
        <p:spPr bwMode="auto">
          <a:xfrm>
            <a:off x="683568" y="1556792"/>
            <a:ext cx="7920880" cy="4608512"/>
          </a:xfrm>
          <a:prstGeom prst="rect">
            <a:avLst/>
          </a:prstGeom>
          <a:ln>
            <a:headEnd/>
            <a:tailEnd/>
          </a:ln>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Pernos Autoperforantes</a:t>
            </a:r>
            <a:endParaRPr lang="es-CL" dirty="0">
              <a:solidFill>
                <a:srgbClr val="FF0000"/>
              </a:solidFill>
              <a:latin typeface="Times New Roman" pitchFamily="18" charset="0"/>
              <a:cs typeface="Times New Roman" pitchFamily="18" charset="0"/>
            </a:endParaRPr>
          </a:p>
        </p:txBody>
      </p:sp>
      <p:pic>
        <p:nvPicPr>
          <p:cNvPr id="1026" name="Picture 2" descr="C:\Users\Victor\Pictures\dsi_perno_autoperforante.jpg"/>
          <p:cNvPicPr>
            <a:picLocks noGrp="1" noChangeAspect="1" noChangeArrowheads="1"/>
          </p:cNvPicPr>
          <p:nvPr>
            <p:ph idx="1"/>
          </p:nvPr>
        </p:nvPicPr>
        <p:blipFill>
          <a:blip r:embed="rId2" cstate="print"/>
          <a:srcRect/>
          <a:stretch>
            <a:fillRect/>
          </a:stretch>
        </p:blipFill>
        <p:spPr bwMode="auto">
          <a:xfrm>
            <a:off x="323528" y="1511986"/>
            <a:ext cx="8424936" cy="470239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Pernos Autoperforantes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a:r>
              <a:rPr lang="es-CL" dirty="0" smtClean="0">
                <a:latin typeface="Times New Roman" pitchFamily="18" charset="0"/>
                <a:cs typeface="Times New Roman" pitchFamily="18" charset="0"/>
              </a:rPr>
              <a:t>Es muy común que en los trabajos de excavación subterránea se encuentre la roca circundante alterada presentando en algunos casos una zona superficial fracturada y con gran deformación debido a la alta tensión a la que está sometido el macizo rocoso. </a:t>
            </a:r>
            <a:br>
              <a:rPr lang="es-CL" dirty="0" smtClean="0">
                <a:latin typeface="Times New Roman" pitchFamily="18" charset="0"/>
                <a:cs typeface="Times New Roman" pitchFamily="18" charset="0"/>
              </a:rPr>
            </a:br>
            <a:r>
              <a:rPr lang="es-CL" dirty="0" smtClean="0">
                <a:latin typeface="Times New Roman" pitchFamily="18" charset="0"/>
                <a:cs typeface="Times New Roman" pitchFamily="18" charset="0"/>
              </a:rPr>
              <a:t>Esto dificulta la instalación de elementos de anclaje convencional especialmente cuando existe colapso de las paredes de la perforación y se requiere instalar perno de gran longitud. Frente a estas condiciones, se utiliza un perno denominado autoperforante que se incorpora como una barra de perforación. Mediante un proceso de inyección, puede anclarse a la roca para mejorar la condición mecánica de la roca circundante. </a:t>
            </a:r>
          </a:p>
          <a:p>
            <a:endParaRPr lang="es-CL"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s-ES" sz="2400" dirty="0" smtClean="0">
                <a:latin typeface="Times New Roman" pitchFamily="18" charset="0"/>
                <a:cs typeface="Times New Roman" pitchFamily="18" charset="0"/>
              </a:rPr>
              <a:t>Es el método más efectivo y en algunos casos el único, para garantizar las dimensiones requeridas para la excavación y satisfacer al mismo tiempo las necesidades de producción en el periodo de explotación. </a:t>
            </a:r>
            <a:r>
              <a:rPr lang="es-CL" sz="2400" dirty="0" smtClean="0">
                <a:latin typeface="Times New Roman" pitchFamily="18" charset="0"/>
                <a:cs typeface="Times New Roman" pitchFamily="18" charset="0"/>
              </a:rPr>
              <a:t>Una de las funciones de la fortificación es evitar desprendimientos o caídas de rocas que puedan lesionar al personal y/o dañar equipos e instalaciones. Hay que recordar que el 30% a 40% de los accidentes de la minería subterránea ocurren por caídas, deslizamientos o derrumbe de rocas</a:t>
            </a:r>
            <a:br>
              <a:rPr lang="es-CL" sz="2400" dirty="0" smtClean="0">
                <a:latin typeface="Times New Roman" pitchFamily="18" charset="0"/>
                <a:cs typeface="Times New Roman" pitchFamily="18" charset="0"/>
              </a:rPr>
            </a:br>
            <a:r>
              <a:rPr lang="es-CL" sz="2400" i="1" dirty="0" smtClean="0">
                <a:solidFill>
                  <a:srgbClr val="FF0000"/>
                </a:solidFill>
                <a:latin typeface="Times New Roman" pitchFamily="18" charset="0"/>
                <a:cs typeface="Times New Roman" pitchFamily="18" charset="0"/>
              </a:rPr>
              <a:t>La </a:t>
            </a:r>
            <a:r>
              <a:rPr lang="es-CL" sz="2400" i="1" dirty="0">
                <a:solidFill>
                  <a:srgbClr val="FF0000"/>
                </a:solidFill>
                <a:latin typeface="Times New Roman" pitchFamily="18" charset="0"/>
                <a:cs typeface="Times New Roman" pitchFamily="18" charset="0"/>
              </a:rPr>
              <a:t>fortificación de minas es una construcción artificial que se hace en la excavación subterránea para prevenir la destrucción de la roca  circundante y preservar las dimensiones de sección que tiene un túnel o galería es el conjunto de procedimientos que permite mantener las cavidades que se  forman como resultado de la explotación de los recursos minerales y mantener seguro durante el tiempo que se desee, mediante el sostenimiento vamos a restablecer el equilibrio del macizo rocoso con la finalidad de garantizar la estabilidad del mismo mediante la fortificación.</a:t>
            </a:r>
          </a:p>
          <a:p>
            <a:pPr marL="0" indent="0" algn="just">
              <a:buNone/>
            </a:pPr>
            <a:r>
              <a:rPr lang="es-CL" sz="2400" dirty="0">
                <a:latin typeface="Times New Roman" pitchFamily="18" charset="0"/>
                <a:cs typeface="Times New Roman" pitchFamily="18" charset="0"/>
              </a:rPr>
              <a:t>La fortificación como una obra mas e la ingeniería debe satisfacer una serie de exigencias: Técnicas, Productivas y Económicas. </a:t>
            </a:r>
          </a:p>
          <a:p>
            <a:endParaRPr lang="es-CL" sz="24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251520" y="18487"/>
            <a:ext cx="8568952" cy="3194489"/>
          </a:xfrm>
          <a:prstGeom prst="rect">
            <a:avLst/>
          </a:prstGeom>
          <a:noFill/>
          <a:ln w="9525">
            <a:noFill/>
            <a:miter lim="800000"/>
            <a:headEnd/>
            <a:tailEnd/>
          </a:ln>
        </p:spPr>
      </p:pic>
      <p:sp>
        <p:nvSpPr>
          <p:cNvPr id="6" name="5 Rectángulo"/>
          <p:cNvSpPr/>
          <p:nvPr/>
        </p:nvSpPr>
        <p:spPr>
          <a:xfrm>
            <a:off x="2286000" y="3501008"/>
            <a:ext cx="4572000" cy="2031325"/>
          </a:xfrm>
          <a:prstGeom prst="rect">
            <a:avLst/>
          </a:prstGeom>
        </p:spPr>
        <p:txBody>
          <a:bodyPr wrap="square">
            <a:spAutoFit/>
          </a:bodyPr>
          <a:lstStyle/>
          <a:p>
            <a:r>
              <a:rPr lang="es-CL" dirty="0" smtClean="0"/>
              <a:t>Diseñado especialmente para terrenos poco cohesivos</a:t>
            </a:r>
          </a:p>
          <a:p>
            <a:r>
              <a:rPr lang="es-CL" dirty="0" smtClean="0"/>
              <a:t>o consolidados como arenas, rellenos inconsistentes,</a:t>
            </a:r>
          </a:p>
          <a:p>
            <a:r>
              <a:rPr lang="es-CL" dirty="0" smtClean="0"/>
              <a:t>terrenos pedregosos o donde no existe un tipo de roca</a:t>
            </a:r>
          </a:p>
          <a:p>
            <a:r>
              <a:rPr lang="es-CL" dirty="0" smtClean="0"/>
              <a:t>medianamente competente.</a:t>
            </a:r>
            <a:endParaRPr lang="es-CL"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052736"/>
          </a:xfrm>
          <a:ln>
            <a:solidFill>
              <a:schemeClr val="tx2"/>
            </a:solidFill>
          </a:ln>
        </p:spPr>
        <p:txBody>
          <a:bodyPr/>
          <a:lstStyle/>
          <a:p>
            <a:r>
              <a:rPr lang="es-CL" dirty="0" smtClean="0">
                <a:solidFill>
                  <a:srgbClr val="FF0000"/>
                </a:solidFill>
                <a:latin typeface="Times New Roman" panose="02020603050405020304" pitchFamily="18" charset="0"/>
                <a:cs typeface="Times New Roman" panose="02020603050405020304" pitchFamily="18" charset="0"/>
              </a:rPr>
              <a:t>PERNOS AUTOPERFORANTE</a:t>
            </a:r>
            <a:endParaRPr lang="es-CL" dirty="0">
              <a:solidFill>
                <a:srgbClr val="FF0000"/>
              </a:solidFill>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0" y="1196752"/>
            <a:ext cx="9144000" cy="5472608"/>
          </a:xfrm>
          <a:ln>
            <a:solidFill>
              <a:schemeClr val="tx2"/>
            </a:solidFill>
          </a:ln>
        </p:spPr>
        <p:txBody>
          <a:bodyPr>
            <a:normAutofit fontScale="70000" lnSpcReduction="20000"/>
          </a:bodyPr>
          <a:lstStyle/>
          <a:p>
            <a:r>
              <a:rPr lang="es-CL" sz="3300" b="1" dirty="0" smtClean="0">
                <a:latin typeface="Times New Roman" panose="02020603050405020304" pitchFamily="18" charset="0"/>
                <a:cs typeface="Times New Roman" panose="02020603050405020304" pitchFamily="18" charset="0"/>
              </a:rPr>
              <a:t>Autoperforante</a:t>
            </a:r>
            <a:endParaRPr lang="es-CL" sz="3300" b="1" dirty="0">
              <a:latin typeface="Times New Roman" panose="02020603050405020304" pitchFamily="18" charset="0"/>
              <a:cs typeface="Times New Roman" panose="02020603050405020304" pitchFamily="18" charset="0"/>
            </a:endParaRPr>
          </a:p>
          <a:p>
            <a:r>
              <a:rPr lang="es-CL" sz="3300" dirty="0">
                <a:latin typeface="Times New Roman" panose="02020603050405020304" pitchFamily="18" charset="0"/>
                <a:cs typeface="Times New Roman" panose="02020603050405020304" pitchFamily="18" charset="0"/>
              </a:rPr>
              <a:t>Son pernos de inyección equipados con hilo grueso, y se pueden usar como barra de perforación desechable, tubería de refuerzo y tubería de inyección. Gracias al hilo continuo de la barra, es posible hacer alargamiento con mangos de acople, utilizar diferentes brocas y tener la capacidad de sujetar con tuercas y una placa.</a:t>
            </a:r>
          </a:p>
          <a:p>
            <a:r>
              <a:rPr lang="es-CL" sz="3300" b="1" dirty="0">
                <a:latin typeface="Times New Roman" panose="02020603050405020304" pitchFamily="18" charset="0"/>
                <a:cs typeface="Times New Roman" panose="02020603050405020304" pitchFamily="18" charset="0"/>
              </a:rPr>
              <a:t>Aplicaciones y usos</a:t>
            </a:r>
          </a:p>
          <a:p>
            <a:r>
              <a:rPr lang="es-CL" sz="3300" dirty="0">
                <a:latin typeface="Times New Roman" panose="02020603050405020304" pitchFamily="18" charset="0"/>
                <a:cs typeface="Times New Roman" panose="02020603050405020304" pitchFamily="18" charset="0"/>
              </a:rPr>
              <a:t>Ha sido diseñado especialmente para terrenos poco cohesivos o consolidados, como arenas, rellenos inconsistentes y terrenos pedregosos, o donde no existe un tipo de roca medianamente competente.</a:t>
            </a:r>
          </a:p>
          <a:p>
            <a:r>
              <a:rPr lang="es-CL" sz="3300" b="1" dirty="0">
                <a:latin typeface="Times New Roman" panose="02020603050405020304" pitchFamily="18" charset="0"/>
                <a:cs typeface="Times New Roman" panose="02020603050405020304" pitchFamily="18" charset="0"/>
              </a:rPr>
              <a:t>Ventajas</a:t>
            </a:r>
          </a:p>
          <a:p>
            <a:r>
              <a:rPr lang="es-CL" sz="3300" dirty="0">
                <a:latin typeface="Times New Roman" panose="02020603050405020304" pitchFamily="18" charset="0"/>
                <a:cs typeface="Times New Roman" panose="02020603050405020304" pitchFamily="18" charset="0"/>
              </a:rPr>
              <a:t>Permiten perforar, inyectar, anclar y estabilizar todo en un sencillo paso </a:t>
            </a:r>
          </a:p>
          <a:p>
            <a:r>
              <a:rPr lang="es-CL" sz="3300" dirty="0">
                <a:latin typeface="Times New Roman" panose="02020603050405020304" pitchFamily="18" charset="0"/>
                <a:cs typeface="Times New Roman" panose="02020603050405020304" pitchFamily="18" charset="0"/>
              </a:rPr>
              <a:t>Ofrecen un considerable ahorro de tiempo en comparación con los métodos normales de fortificación, excavación y de inyección</a:t>
            </a:r>
          </a:p>
          <a:p>
            <a:endParaRPr lang="es-CL"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a:ln>
            <a:solidFill>
              <a:schemeClr val="tx1"/>
            </a:solidFill>
          </a:ln>
        </p:spPr>
        <p:txBody>
          <a:bodyPr/>
          <a:lstStyle/>
          <a:p>
            <a:r>
              <a:rPr lang="es-CL" dirty="0" smtClean="0">
                <a:solidFill>
                  <a:srgbClr val="FF0000"/>
                </a:solidFill>
                <a:latin typeface="Times New Roman" panose="02020603050405020304" pitchFamily="18" charset="0"/>
                <a:cs typeface="Times New Roman" panose="02020603050405020304" pitchFamily="18" charset="0"/>
              </a:rPr>
              <a:t>PERNOS AUTOPERFORANTES</a:t>
            </a:r>
            <a:endParaRPr lang="es-CL" dirty="0">
              <a:solidFill>
                <a:srgbClr val="FF0000"/>
              </a:solidFill>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457200" y="1268760"/>
            <a:ext cx="8229600" cy="4857403"/>
          </a:xfrm>
          <a:ln>
            <a:solidFill>
              <a:schemeClr val="tx1"/>
            </a:solidFill>
          </a:ln>
        </p:spPr>
        <p:txBody>
          <a:bodyPr>
            <a:normAutofit fontScale="85000" lnSpcReduction="20000"/>
          </a:bodyPr>
          <a:lstStyle/>
          <a:p>
            <a:r>
              <a:rPr lang="es-CL" dirty="0" smtClean="0">
                <a:latin typeface="Times New Roman" panose="02020603050405020304" pitchFamily="18" charset="0"/>
                <a:cs typeface="Times New Roman" panose="02020603050405020304" pitchFamily="18" charset="0"/>
              </a:rPr>
              <a:t>Los pernos autoperforantes de inyección están equipados con hilo grueso que se puede usar como barra de perforación desechable, tubería de refuerzo y como tubería de inyección. Gracias al hilo continuo de la barra es posible hacer alargamiento con mangos de acople, utilizar diferentes brocas y tener la capacidad de sujetar con tuercas y una placa.</a:t>
            </a:r>
          </a:p>
          <a:p>
            <a:r>
              <a:rPr lang="es-CL" dirty="0" smtClean="0">
                <a:latin typeface="Times New Roman" panose="02020603050405020304" pitchFamily="18" charset="0"/>
                <a:cs typeface="Times New Roman" panose="02020603050405020304" pitchFamily="18" charset="0"/>
              </a:rPr>
              <a:t>Los pernos de inyección permiten perforar, inyectar, anclar y estabilizar todo en un sencillo paso con un considerable ahorro de tiempo en comparación con los métodos normales de fortificación, excavación y de inyección. En minería, tunelería y en ingeniería civil especializada se utilizan como pernos de roca, pernos </a:t>
            </a:r>
            <a:r>
              <a:rPr lang="pt-BR" dirty="0" smtClean="0">
                <a:latin typeface="Times New Roman" panose="02020603050405020304" pitchFamily="18" charset="0"/>
                <a:cs typeface="Times New Roman" panose="02020603050405020304" pitchFamily="18" charset="0"/>
              </a:rPr>
              <a:t>o pasadores, o como pilotes</a:t>
            </a:r>
            <a:endParaRPr lang="es-CL" dirty="0" smtClean="0">
              <a:latin typeface="Times New Roman" panose="02020603050405020304" pitchFamily="18" charset="0"/>
              <a:cs typeface="Times New Roman" panose="02020603050405020304" pitchFamily="18" charset="0"/>
            </a:endParaRPr>
          </a:p>
          <a:p>
            <a:endParaRPr lang="es-CL"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08912" cy="864096"/>
          </a:xfrm>
        </p:spPr>
        <p:style>
          <a:lnRef idx="2">
            <a:schemeClr val="accent3"/>
          </a:lnRef>
          <a:fillRef idx="1">
            <a:schemeClr val="lt1"/>
          </a:fillRef>
          <a:effectRef idx="0">
            <a:schemeClr val="accent3"/>
          </a:effectRef>
          <a:fontRef idx="minor">
            <a:schemeClr val="dk1"/>
          </a:fontRef>
        </p:style>
        <p:txBody>
          <a:bodyPr>
            <a:normAutofit/>
          </a:bodyPr>
          <a:lstStyle/>
          <a:p>
            <a:r>
              <a:rPr lang="es-CL" dirty="0" smtClean="0">
                <a:solidFill>
                  <a:srgbClr val="FF0000"/>
                </a:solidFill>
                <a:latin typeface="Times New Roman" pitchFamily="18" charset="0"/>
                <a:cs typeface="Times New Roman" pitchFamily="18" charset="0"/>
              </a:rPr>
              <a:t>PERNO AUTOPERFORANTE</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196752"/>
            <a:ext cx="8229600" cy="5328592"/>
          </a:xfrm>
        </p:spPr>
        <p:style>
          <a:lnRef idx="2">
            <a:schemeClr val="accent3"/>
          </a:lnRef>
          <a:fillRef idx="1">
            <a:schemeClr val="lt1"/>
          </a:fillRef>
          <a:effectRef idx="0">
            <a:schemeClr val="accent3"/>
          </a:effectRef>
          <a:fontRef idx="minor">
            <a:schemeClr val="dk1"/>
          </a:fontRef>
        </p:style>
        <p:txBody>
          <a:bodyPr>
            <a:normAutofit fontScale="70000" lnSpcReduction="20000"/>
          </a:bodyPr>
          <a:lstStyle/>
          <a:p>
            <a:r>
              <a:rPr lang="es-CL" sz="3300" b="1" dirty="0" smtClean="0">
                <a:latin typeface="Times New Roman" pitchFamily="18" charset="0"/>
                <a:cs typeface="Times New Roman" pitchFamily="18" charset="0"/>
              </a:rPr>
              <a:t>Ventajas</a:t>
            </a:r>
          </a:p>
          <a:p>
            <a:r>
              <a:rPr lang="es-CL" sz="3300" dirty="0" smtClean="0">
                <a:latin typeface="Times New Roman" pitchFamily="18" charset="0"/>
                <a:cs typeface="Times New Roman" pitchFamily="18" charset="0"/>
              </a:rPr>
              <a:t>Perforación e instalación simultanea. </a:t>
            </a:r>
          </a:p>
          <a:p>
            <a:r>
              <a:rPr lang="es-CL" sz="3300" dirty="0" smtClean="0">
                <a:latin typeface="Times New Roman" pitchFamily="18" charset="0"/>
                <a:cs typeface="Times New Roman" pitchFamily="18" charset="0"/>
              </a:rPr>
              <a:t>Para su instalación, se utiliza un Jumbo Standard. </a:t>
            </a:r>
          </a:p>
          <a:p>
            <a:r>
              <a:rPr lang="es-CL" sz="3300" dirty="0" smtClean="0">
                <a:latin typeface="Times New Roman" pitchFamily="18" charset="0"/>
                <a:cs typeface="Times New Roman" pitchFamily="18" charset="0"/>
              </a:rPr>
              <a:t>Inmediata toma de carga, al momento de ser instalado </a:t>
            </a:r>
          </a:p>
          <a:p>
            <a:r>
              <a:rPr lang="es-CL" sz="3300" dirty="0" smtClean="0">
                <a:latin typeface="Times New Roman" pitchFamily="18" charset="0"/>
                <a:cs typeface="Times New Roman" pitchFamily="18" charset="0"/>
              </a:rPr>
              <a:t>Transferencia directa de la carga en el largo total del perno </a:t>
            </a:r>
          </a:p>
          <a:p>
            <a:r>
              <a:rPr lang="es-CL" sz="3300" dirty="0" smtClean="0">
                <a:latin typeface="Times New Roman" pitchFamily="18" charset="0"/>
                <a:cs typeface="Times New Roman" pitchFamily="18" charset="0"/>
              </a:rPr>
              <a:t>Capacidad de mantener la carga aun cuando hay grandes deformaciones </a:t>
            </a:r>
          </a:p>
          <a:p>
            <a:r>
              <a:rPr lang="es-CL" sz="3300" dirty="0" smtClean="0">
                <a:latin typeface="Times New Roman" pitchFamily="18" charset="0"/>
                <a:cs typeface="Times New Roman" pitchFamily="18" charset="0"/>
              </a:rPr>
              <a:t>Alta resistencia al corte (cizalle) </a:t>
            </a:r>
          </a:p>
          <a:p>
            <a:r>
              <a:rPr lang="es-CL" sz="3300" dirty="0" smtClean="0">
                <a:latin typeface="Times New Roman" pitchFamily="18" charset="0"/>
                <a:cs typeface="Times New Roman" pitchFamily="18" charset="0"/>
              </a:rPr>
              <a:t>No es sensible a las vibraciones y a las tronaduras </a:t>
            </a:r>
          </a:p>
          <a:p>
            <a:r>
              <a:rPr lang="es-CL" sz="3300" dirty="0" smtClean="0">
                <a:latin typeface="Times New Roman" pitchFamily="18" charset="0"/>
                <a:cs typeface="Times New Roman" pitchFamily="18" charset="0"/>
              </a:rPr>
              <a:t>Seguro, fácil de instalar y optimiza los tiempos de instalación y el ciclo total. </a:t>
            </a:r>
          </a:p>
          <a:p>
            <a:r>
              <a:rPr lang="es-CL" sz="3300" dirty="0" smtClean="0">
                <a:latin typeface="Times New Roman" pitchFamily="18" charset="0"/>
                <a:cs typeface="Times New Roman" pitchFamily="18" charset="0"/>
              </a:rPr>
              <a:t>Asegura la instalación de los pernos, aun en el caso de perforaciones inestables. </a:t>
            </a:r>
          </a:p>
          <a:p>
            <a:r>
              <a:rPr lang="es-CL" sz="3300" dirty="0" smtClean="0">
                <a:latin typeface="Times New Roman" pitchFamily="18" charset="0"/>
                <a:cs typeface="Times New Roman" pitchFamily="18" charset="0"/>
              </a:rPr>
              <a:t>No se requiere inyección de lechada de cemento. </a:t>
            </a:r>
          </a:p>
          <a:p>
            <a:r>
              <a:rPr lang="es-CL" sz="3300" dirty="0" smtClean="0">
                <a:latin typeface="Times New Roman" pitchFamily="18" charset="0"/>
                <a:cs typeface="Times New Roman" pitchFamily="18" charset="0"/>
              </a:rPr>
              <a:t>Ergonómico y seguro, ventaja importante para el operador.</a:t>
            </a:r>
          </a:p>
          <a:p>
            <a:endParaRPr lang="es-CL"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2">
            <a:schemeClr val="accent4"/>
          </a:lnRef>
          <a:fillRef idx="1">
            <a:schemeClr val="lt1"/>
          </a:fillRef>
          <a:effectRef idx="0">
            <a:schemeClr val="accent4"/>
          </a:effectRef>
          <a:fontRef idx="minor">
            <a:schemeClr val="dk1"/>
          </a:fontRef>
        </p:style>
        <p:txBody>
          <a:bodyPr>
            <a:normAutofit/>
          </a:bodyPr>
          <a:lstStyle/>
          <a:p>
            <a:r>
              <a:rPr lang="es-CL" sz="3600" dirty="0" smtClean="0">
                <a:solidFill>
                  <a:srgbClr val="FF0000"/>
                </a:solidFill>
                <a:latin typeface="Times New Roman" pitchFamily="18" charset="0"/>
                <a:cs typeface="Times New Roman" pitchFamily="18" charset="0"/>
              </a:rPr>
              <a:t>PERNO AUTOPERFORANTE</a:t>
            </a:r>
            <a:endParaRPr lang="es-CL" sz="36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268760"/>
            <a:ext cx="8229600" cy="5328592"/>
          </a:xfrm>
        </p:spPr>
        <p:style>
          <a:lnRef idx="2">
            <a:schemeClr val="accent4"/>
          </a:lnRef>
          <a:fillRef idx="1">
            <a:schemeClr val="lt1"/>
          </a:fillRef>
          <a:effectRef idx="0">
            <a:schemeClr val="accent4"/>
          </a:effectRef>
          <a:fontRef idx="minor">
            <a:schemeClr val="dk1"/>
          </a:fontRef>
        </p:style>
        <p:txBody>
          <a:bodyPr>
            <a:normAutofit fontScale="85000" lnSpcReduction="20000"/>
          </a:bodyPr>
          <a:lstStyle/>
          <a:p>
            <a:pPr algn="just"/>
            <a:r>
              <a:rPr lang="es-CL" dirty="0" smtClean="0">
                <a:latin typeface="Times New Roman" pitchFamily="18" charset="0"/>
                <a:cs typeface="Times New Roman" pitchFamily="18" charset="0"/>
              </a:rPr>
              <a:t>Los pernos Autoperforantes son utilizados principalmente en macizos rocosos de mala calidad, son altamente resistentes e instalados en forma mecanizada con Jumbos de perforación. Son utilizados en suelos y macizos rocosos en donde las condiciones del terreno hacen que las paredes de la perforación colapsen impidiendo la normal instalación de cualquier soporte estándar.</a:t>
            </a:r>
          </a:p>
          <a:p>
            <a:pPr algn="just"/>
            <a:r>
              <a:rPr lang="es-CL" b="1" dirty="0" smtClean="0">
                <a:latin typeface="Times New Roman" pitchFamily="18" charset="0"/>
                <a:cs typeface="Times New Roman" pitchFamily="18" charset="0"/>
              </a:rPr>
              <a:t>Perno AutoPerforante y accesorios</a:t>
            </a:r>
            <a:r>
              <a:rPr lang="es-CL" dirty="0" smtClean="0">
                <a:latin typeface="Times New Roman" pitchFamily="18" charset="0"/>
                <a:cs typeface="Times New Roman" pitchFamily="18" charset="0"/>
              </a:rPr>
              <a:t/>
            </a:r>
            <a:br>
              <a:rPr lang="es-CL" dirty="0" smtClean="0">
                <a:latin typeface="Times New Roman" pitchFamily="18" charset="0"/>
                <a:cs typeface="Times New Roman" pitchFamily="18" charset="0"/>
              </a:rPr>
            </a:br>
            <a:r>
              <a:rPr lang="es-CL" dirty="0" smtClean="0">
                <a:latin typeface="Times New Roman" pitchFamily="18" charset="0"/>
                <a:cs typeface="Times New Roman" pitchFamily="18" charset="0"/>
              </a:rPr>
              <a:t>Este tipo de perno consiste en una barra roscada en sentido izquierdo en toda su longitud, estas barras constan de una perforación central la cual sirve para el paso de aire o agua de barrido de la perforación, y también para la inyección de la lechada que puede ser desde el principio de la perforación o al final de ésta</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2074"/>
          </a:xfrm>
        </p:spPr>
        <p:style>
          <a:lnRef idx="2">
            <a:schemeClr val="accent5"/>
          </a:lnRef>
          <a:fillRef idx="1">
            <a:schemeClr val="lt1"/>
          </a:fillRef>
          <a:effectRef idx="0">
            <a:schemeClr val="accent5"/>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PERNOS AUTOPERFORANTES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908720"/>
            <a:ext cx="8229600" cy="5760640"/>
          </a:xfrm>
        </p:spPr>
        <p:style>
          <a:lnRef idx="2">
            <a:schemeClr val="accent5"/>
          </a:lnRef>
          <a:fillRef idx="1">
            <a:schemeClr val="lt1"/>
          </a:fillRef>
          <a:effectRef idx="0">
            <a:schemeClr val="accent5"/>
          </a:effectRef>
          <a:fontRef idx="minor">
            <a:schemeClr val="dk1"/>
          </a:fontRef>
        </p:style>
        <p:txBody>
          <a:bodyPr>
            <a:noAutofit/>
          </a:bodyPr>
          <a:lstStyle/>
          <a:p>
            <a:r>
              <a:rPr lang="es-CL" sz="2800" dirty="0" smtClean="0">
                <a:latin typeface="Times New Roman" pitchFamily="18" charset="0"/>
                <a:cs typeface="Times New Roman" pitchFamily="18" charset="0"/>
              </a:rPr>
              <a:t>Para la prolongación del perno se utiliza una copla y para la perforación e instalación de este, se utilizan bits de diferentes tipos dependiendo del tipo de suelo o roca. Este perno autoperforante está diseñado para ser utilizado en terrenos poco cohesivos o consolidados como arenas, rellenos inconsistentes, terrenos pedregosos o donde no existe un tipo de roca medianamente competente. El sistema de anclaje autoperforante consiste en barras roscadas a lo largo de toda su longitud con rosca a izquierdas para la conexión con el varillaje estándar, que se empalman por coplas con rosca en su interior. </a:t>
            </a:r>
            <a:endParaRPr lang="es-CL"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PERNO AUTOPERFORANTES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600200"/>
            <a:ext cx="8229600" cy="4997152"/>
          </a:xfrm>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r>
              <a:rPr lang="es-CL" dirty="0" smtClean="0">
                <a:latin typeface="Times New Roman" pitchFamily="18" charset="0"/>
                <a:cs typeface="Times New Roman" pitchFamily="18" charset="0"/>
              </a:rPr>
              <a:t>Las barras, al ser huecas en su interior, permiten el paso de agua/aire de barrido durante la perforación, así como la lechada de cemento - en este caso puede ser durante la perforación si se requiere inyectar a la vez que se perfora o tras la ejecución del taladro.</a:t>
            </a:r>
          </a:p>
          <a:p>
            <a:r>
              <a:rPr lang="es-CL" dirty="0" smtClean="0">
                <a:latin typeface="Times New Roman" pitchFamily="18" charset="0"/>
                <a:cs typeface="Times New Roman" pitchFamily="18" charset="0"/>
              </a:rPr>
              <a:t>Estas barras llevan en su extremo un Bit que presenta uno o más orificios de barrido. Se emplean típicamente en terrenos sueltos, desmoronables, o susceptibles al desplome como una alternativa a la perforación con revestimiento. </a:t>
            </a:r>
          </a:p>
          <a:p>
            <a:r>
              <a:rPr lang="es-CL" dirty="0" smtClean="0">
                <a:latin typeface="Times New Roman" pitchFamily="18" charset="0"/>
                <a:cs typeface="Times New Roman" pitchFamily="18" charset="0"/>
              </a:rPr>
              <a:t>Se pueden instalar en una gran diversidad de terrenos y suelos, que van desde arenas y gravas, hasta rellenos inconsistentes, terrenos pedregosos, escolleras y rocas descompuestas.</a:t>
            </a:r>
          </a:p>
          <a:p>
            <a:endParaRPr lang="es-CL"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style>
          <a:lnRef idx="2">
            <a:schemeClr val="accent5"/>
          </a:lnRef>
          <a:fillRef idx="1">
            <a:schemeClr val="lt1"/>
          </a:fillRef>
          <a:effectRef idx="0">
            <a:schemeClr val="accent5"/>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PERNO AUTOPERFORANTE</a:t>
            </a:r>
            <a:endParaRPr lang="es-CL" dirty="0">
              <a:solidFill>
                <a:srgbClr val="FF0000"/>
              </a:solidFill>
              <a:latin typeface="Times New Roman" pitchFamily="18" charset="0"/>
              <a:cs typeface="Times New Roman" pitchFamily="18" charset="0"/>
            </a:endParaRPr>
          </a:p>
        </p:txBody>
      </p:sp>
      <p:pic>
        <p:nvPicPr>
          <p:cNvPr id="7170" name="Picture 2" descr="C:\Users\Victor\Pictures\bits01.jpg"/>
          <p:cNvPicPr>
            <a:picLocks noGrp="1" noChangeAspect="1" noChangeArrowheads="1"/>
          </p:cNvPicPr>
          <p:nvPr>
            <p:ph idx="1"/>
          </p:nvPr>
        </p:nvPicPr>
        <p:blipFill>
          <a:blip r:embed="rId2" cstate="print"/>
          <a:srcRect/>
          <a:stretch>
            <a:fillRect/>
          </a:stretch>
        </p:blipFill>
        <p:spPr bwMode="auto">
          <a:xfrm>
            <a:off x="2123728" y="1484784"/>
            <a:ext cx="6552728" cy="4764848"/>
          </a:xfrm>
          <a:prstGeom prst="rect">
            <a:avLst/>
          </a:prstGeom>
        </p:spPr>
        <p:style>
          <a:lnRef idx="2">
            <a:schemeClr val="accent5"/>
          </a:lnRef>
          <a:fillRef idx="1">
            <a:schemeClr val="lt1"/>
          </a:fillRef>
          <a:effectRef idx="0">
            <a:schemeClr val="accent5"/>
          </a:effectRef>
          <a:fontRef idx="minor">
            <a:schemeClr val="dk1"/>
          </a:fontRef>
        </p:style>
      </p:pic>
      <p:sp>
        <p:nvSpPr>
          <p:cNvPr id="5" name="4 Rectángulo"/>
          <p:cNvSpPr/>
          <p:nvPr/>
        </p:nvSpPr>
        <p:spPr>
          <a:xfrm>
            <a:off x="251520" y="2204864"/>
            <a:ext cx="1800200" cy="2585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s-CL" dirty="0" smtClean="0"/>
          </a:p>
          <a:p>
            <a:r>
              <a:rPr lang="es-CL" dirty="0" smtClean="0">
                <a:latin typeface="Times New Roman" pitchFamily="18" charset="0"/>
                <a:cs typeface="Times New Roman" pitchFamily="18" charset="0"/>
              </a:rPr>
              <a:t>BITS: Elemento de perforación, se instala en el extremo del perno autoperforante abriendo paso a través de la roca.</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normAutofit fontScale="90000"/>
          </a:bodyPr>
          <a:lstStyle/>
          <a:p>
            <a:r>
              <a:rPr lang="es-CL" sz="3600" dirty="0" smtClean="0">
                <a:solidFill>
                  <a:srgbClr val="FF0000"/>
                </a:solidFill>
                <a:latin typeface="Times New Roman" pitchFamily="18" charset="0"/>
                <a:cs typeface="Times New Roman" pitchFamily="18" charset="0"/>
              </a:rPr>
              <a:t>PERNOS AUTOPERFORANTES. COPLAS</a:t>
            </a:r>
            <a:endParaRPr lang="es-CL" sz="3600" dirty="0">
              <a:solidFill>
                <a:srgbClr val="FF0000"/>
              </a:solidFill>
              <a:latin typeface="Times New Roman" pitchFamily="18" charset="0"/>
              <a:cs typeface="Times New Roman" pitchFamily="18" charset="0"/>
            </a:endParaRPr>
          </a:p>
        </p:txBody>
      </p:sp>
      <p:pic>
        <p:nvPicPr>
          <p:cNvPr id="8194" name="Picture 2" descr="C:\Users\Victor\Pictures\Coplas01.jpg"/>
          <p:cNvPicPr>
            <a:picLocks noGrp="1" noChangeAspect="1" noChangeArrowheads="1"/>
          </p:cNvPicPr>
          <p:nvPr>
            <p:ph idx="1"/>
          </p:nvPr>
        </p:nvPicPr>
        <p:blipFill>
          <a:blip r:embed="rId2" cstate="print"/>
          <a:srcRect/>
          <a:stretch>
            <a:fillRect/>
          </a:stretch>
        </p:blipFill>
        <p:spPr bwMode="auto">
          <a:xfrm>
            <a:off x="2424234" y="1628800"/>
            <a:ext cx="6252222" cy="4992509"/>
          </a:xfrm>
          <a:prstGeom prst="rect">
            <a:avLst/>
          </a:prstGeom>
        </p:spPr>
        <p:style>
          <a:lnRef idx="2">
            <a:schemeClr val="accent6"/>
          </a:lnRef>
          <a:fillRef idx="1">
            <a:schemeClr val="lt1"/>
          </a:fillRef>
          <a:effectRef idx="0">
            <a:schemeClr val="accent6"/>
          </a:effectRef>
          <a:fontRef idx="minor">
            <a:schemeClr val="dk1"/>
          </a:fontRef>
        </p:style>
      </p:pic>
      <p:sp>
        <p:nvSpPr>
          <p:cNvPr id="5" name="4 Rectángulo"/>
          <p:cNvSpPr/>
          <p:nvPr/>
        </p:nvSpPr>
        <p:spPr>
          <a:xfrm>
            <a:off x="467544" y="2204864"/>
            <a:ext cx="1800200"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CL" dirty="0" smtClean="0">
                <a:latin typeface="Times New Roman" pitchFamily="18" charset="0"/>
                <a:cs typeface="Times New Roman" pitchFamily="18" charset="0"/>
              </a:rPr>
              <a:t>Son accesorios diseñados para acoplar barras roscadas de una misma medida de manera de tener mayor alcance en longitud dentro del muro que se quiere reforzar</a:t>
            </a:r>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08720"/>
          </a:xfrm>
          <a:ln>
            <a:solidFill>
              <a:schemeClr val="tx2"/>
            </a:solidFill>
          </a:ln>
        </p:spPr>
        <p:txBody>
          <a:bodyPr>
            <a:normAutofit/>
          </a:bodyPr>
          <a:lstStyle/>
          <a:p>
            <a:r>
              <a:rPr lang="es-CL" sz="3200" dirty="0" smtClean="0">
                <a:solidFill>
                  <a:srgbClr val="FF0000"/>
                </a:solidFill>
                <a:latin typeface="Times New Roman" panose="02020603050405020304" pitchFamily="18" charset="0"/>
                <a:cs typeface="Times New Roman" panose="02020603050405020304" pitchFamily="18" charset="0"/>
              </a:rPr>
              <a:t>FORTIFICACION CON MALLAS DEACERO</a:t>
            </a:r>
            <a:endParaRPr lang="es-CL" sz="3200" dirty="0">
              <a:solidFill>
                <a:srgbClr val="FF0000"/>
              </a:solidFill>
              <a:latin typeface="Times New Roman" panose="02020603050405020304" pitchFamily="18" charset="0"/>
              <a:cs typeface="Times New Roman" panose="02020603050405020304" pitchFamily="18" charset="0"/>
            </a:endParaRPr>
          </a:p>
        </p:txBody>
      </p:sp>
      <p:pic>
        <p:nvPicPr>
          <p:cNvPr id="6146" name="Picture 2" descr="C:\Users\Victor\Pictures\slide-34-638.jpg"/>
          <p:cNvPicPr>
            <a:picLocks noGrp="1" noChangeAspect="1" noChangeArrowheads="1"/>
          </p:cNvPicPr>
          <p:nvPr>
            <p:ph idx="1"/>
          </p:nvPr>
        </p:nvPicPr>
        <p:blipFill>
          <a:blip r:embed="rId2" cstate="print"/>
          <a:srcRect/>
          <a:stretch>
            <a:fillRect/>
          </a:stretch>
        </p:blipFill>
        <p:spPr bwMode="auto">
          <a:xfrm>
            <a:off x="0" y="943810"/>
            <a:ext cx="8892480" cy="573061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5997</TotalTime>
  <Words>10188</Words>
  <Application>Microsoft Office PowerPoint</Application>
  <PresentationFormat>Presentación en pantalla (4:3)</PresentationFormat>
  <Paragraphs>813</Paragraphs>
  <Slides>204</Slides>
  <Notes>2</Notes>
  <HiddenSlides>0</HiddenSlides>
  <MMClips>0</MMClips>
  <ScaleCrop>false</ScaleCrop>
  <HeadingPairs>
    <vt:vector size="4" baseType="variant">
      <vt:variant>
        <vt:lpstr>Tema</vt:lpstr>
      </vt:variant>
      <vt:variant>
        <vt:i4>1</vt:i4>
      </vt:variant>
      <vt:variant>
        <vt:lpstr>Títulos de diapositiva</vt:lpstr>
      </vt:variant>
      <vt:variant>
        <vt:i4>204</vt:i4>
      </vt:variant>
    </vt:vector>
  </HeadingPairs>
  <TitlesOfParts>
    <vt:vector size="205" baseType="lpstr">
      <vt:lpstr>Tema de Office</vt:lpstr>
      <vt:lpstr>Presentación de PowerPoint</vt:lpstr>
      <vt:lpstr>Presentación de PowerPoint</vt:lpstr>
      <vt:lpstr>FORTIFICACION D.S N° 132</vt:lpstr>
      <vt:lpstr>Presentación de PowerPoint</vt:lpstr>
      <vt:lpstr>Presentación de PowerPoint</vt:lpstr>
      <vt:lpstr>PRINCIPIOS.</vt:lpstr>
      <vt:lpstr>PRINCIPIOS</vt:lpstr>
      <vt:lpstr>PRINCIPIOS</vt:lpstr>
      <vt:lpstr>Presentación de PowerPoint</vt:lpstr>
      <vt:lpstr>Presentación de PowerPoint</vt:lpstr>
      <vt:lpstr>CONDICIONES GEOLOGICAS</vt:lpstr>
      <vt:lpstr>CAPITULO III</vt:lpstr>
      <vt:lpstr>SISTEMAS DE FORTIFICACION</vt:lpstr>
      <vt:lpstr>Presentación de PowerPoint</vt:lpstr>
      <vt:lpstr>Presentación de PowerPoint</vt:lpstr>
      <vt:lpstr>Presentación de PowerPoint</vt:lpstr>
      <vt:lpstr>Presentación de PowerPoint</vt:lpstr>
      <vt:lpstr>Presentación de PowerPoint</vt:lpstr>
      <vt:lpstr>ll</vt:lpstr>
      <vt:lpstr>Presentación de PowerPoint</vt:lpstr>
      <vt:lpstr>FORTIFICACION..</vt:lpstr>
      <vt:lpstr>CINTAS STRAP</vt:lpstr>
      <vt:lpstr>FORTIFICACION</vt:lpstr>
      <vt:lpstr>FORTIFICACION CON PERNOS</vt:lpstr>
      <vt:lpstr>Presentación de PowerPoint</vt:lpstr>
      <vt:lpstr>PLANCHUELAS</vt:lpstr>
      <vt:lpstr>TUERCAS</vt:lpstr>
      <vt:lpstr>Presentación de PowerPoint</vt:lpstr>
      <vt:lpstr>Presentación de PowerPoint</vt:lpstr>
      <vt:lpstr>RESINAS. </vt:lpstr>
      <vt:lpstr>Presentación de PowerPoint</vt:lpstr>
      <vt:lpstr>FORTIFICACION CON PERNOS</vt:lpstr>
      <vt:lpstr>CAPITULO V</vt:lpstr>
      <vt:lpstr>Presentación de PowerPoint</vt:lpstr>
      <vt:lpstr>PERNO ANCLAJE MECANICO</vt:lpstr>
      <vt:lpstr>Presentación de PowerPoint</vt:lpstr>
      <vt:lpstr>Presentación de PowerPoint</vt:lpstr>
      <vt:lpstr>Presentación de PowerPoint</vt:lpstr>
      <vt:lpstr>CAPITULO VI</vt:lpstr>
      <vt:lpstr>Presentación de PowerPoint</vt:lpstr>
      <vt:lpstr>V</vt:lpstr>
      <vt:lpstr>PERNO HELICOIDAL</vt:lpstr>
      <vt:lpstr>PLANCHUELA, TUERCA ,ROCA,LECHADA O RESINA, BARRA HELICOIDAL</vt:lpstr>
      <vt:lpstr>Presentación de PowerPoint</vt:lpstr>
      <vt:lpstr>PERNO HELICOIDAL</vt:lpstr>
      <vt:lpstr>EQUIPO LECHADOR</vt:lpstr>
      <vt:lpstr>Presentación de PowerPoint</vt:lpstr>
      <vt:lpstr>Presentación de PowerPoint</vt:lpstr>
      <vt:lpstr>Presentación de PowerPoint</vt:lpstr>
      <vt:lpstr>Presentación de PowerPoint</vt:lpstr>
      <vt:lpstr>CAPITULO VII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FORTIFICACION</vt:lpstr>
      <vt:lpstr>FORTIFICACION CON CABLES</vt:lpstr>
      <vt:lpstr>Presentación de PowerPoint</vt:lpstr>
      <vt:lpstr>Presentación de PowerPoint</vt:lpstr>
      <vt:lpstr>Presentación de PowerPoint</vt:lpstr>
      <vt:lpstr>FORTIFICACION CON CABLES</vt:lpstr>
      <vt:lpstr>FORTIFICACION CON CABLES</vt:lpstr>
      <vt:lpstr>FORTIFICACION CON CABLES. </vt:lpstr>
      <vt:lpstr>FORTIFICACION CON CABLES</vt:lpstr>
      <vt:lpstr>FORTIFICACION CON CABLES</vt:lpstr>
      <vt:lpstr>FORTIFICACION CON CABLES</vt:lpstr>
      <vt:lpstr>FORTIFICACION CON CABLES</vt:lpstr>
      <vt:lpstr>Presentación de PowerPoint</vt:lpstr>
      <vt:lpstr>Presentación de PowerPoint</vt:lpstr>
      <vt:lpstr>Presentación de PowerPoint</vt:lpstr>
      <vt:lpstr>Presentación de PowerPoint</vt:lpstr>
      <vt:lpstr>Presentación de PowerPoint</vt:lpstr>
      <vt:lpstr>FORTIFICACION CON CABLES</vt:lpstr>
      <vt:lpstr>Presentación de PowerPoint</vt:lpstr>
      <vt:lpstr>CABLES</vt:lpstr>
      <vt:lpstr>CABLES DE FORTIFICACION</vt:lpstr>
      <vt:lpstr>Presentación de PowerPoint</vt:lpstr>
      <vt:lpstr>Presentación de PowerPoint</vt:lpstr>
      <vt:lpstr>FORTIFICACION CON CABLES..</vt:lpstr>
      <vt:lpstr>Pernos Autoperforantes</vt:lpstr>
      <vt:lpstr>Pernos Autoperforantes</vt:lpstr>
      <vt:lpstr>Presentación de PowerPoint</vt:lpstr>
      <vt:lpstr>PERNOS AUTOPERFORANTE</vt:lpstr>
      <vt:lpstr>PERNOS AUTOPERFORANTES</vt:lpstr>
      <vt:lpstr>PERNO AUTOPERFORANTE</vt:lpstr>
      <vt:lpstr>PERNO AUTOPERFORANTE</vt:lpstr>
      <vt:lpstr>PERNOS AUTOPERFORANTES</vt:lpstr>
      <vt:lpstr>PERNO AUTOPERFORANTES</vt:lpstr>
      <vt:lpstr>PERNO AUTOPERFORANTE</vt:lpstr>
      <vt:lpstr>PERNOS AUTOPERFORANTES. COPLAS</vt:lpstr>
      <vt:lpstr>FORTIFICACION CON MALLAS DEACERO</vt:lpstr>
      <vt:lpstr>FORTIFICACION CON MALLAS</vt:lpstr>
      <vt:lpstr>FORTIFICACION CON MALLAS</vt:lpstr>
      <vt:lpstr>FORTIFICACION CON MALLA</vt:lpstr>
      <vt:lpstr>Presentación de PowerPoint</vt:lpstr>
      <vt:lpstr>MALLA TEJIDA GALVANIZADA</vt:lpstr>
      <vt:lpstr>PERNO - MALLA</vt:lpstr>
      <vt:lpstr>CARACTERISTICAS DE LAS MALLAS.</vt:lpstr>
      <vt:lpstr>Presentación de PowerPoint</vt:lpstr>
      <vt:lpstr>RESISTENCIA A LA TRACCION. </vt:lpstr>
      <vt:lpstr>MALLA GALVANIZADA.  </vt:lpstr>
      <vt:lpstr>SHOTCRETE</vt:lpstr>
      <vt:lpstr>SHOTCRETE</vt:lpstr>
      <vt:lpstr>Presentación de PowerPoint</vt:lpstr>
      <vt:lpstr>SHOTCRETE, PERNO y MALLA</vt:lpstr>
      <vt:lpstr>FORTIFICACION CON SHOTCRETE</vt:lpstr>
      <vt:lpstr>Presentación de PowerPoint</vt:lpstr>
      <vt:lpstr>SHOTCRETE</vt:lpstr>
      <vt:lpstr>Presentación de PowerPoint</vt:lpstr>
      <vt:lpstr>Presentación de PowerPoint</vt:lpstr>
      <vt:lpstr>APLICACIONES DEL SHOTCRETE</vt:lpstr>
      <vt:lpstr>SHOTCRETE</vt:lpstr>
      <vt:lpstr>FORTIFICACION CON SHOTCRETE</vt:lpstr>
      <vt:lpstr>FIBRAS SINTETICAS</vt:lpstr>
      <vt:lpstr>FIBRAS DE ACERO</vt:lpstr>
      <vt:lpstr>DRAMIX</vt:lpstr>
      <vt:lpstr>TIPO DE DRAMIX, FIBRAS DE ACERO PARA SHOTCRETE</vt:lpstr>
      <vt:lpstr>DRAMIX</vt:lpstr>
      <vt:lpstr>VENTAJAS</vt:lpstr>
      <vt:lpstr>SISTEMAS DE APLICACIÓN DEL SHOTCRETE</vt:lpstr>
      <vt:lpstr>VIA SECA</vt:lpstr>
      <vt:lpstr>MAQUINA PARA SHOTCRETE</vt:lpstr>
      <vt:lpstr>PROYECCION DE SHOTCRETE VIA SECA</vt:lpstr>
      <vt:lpstr>VENTAJAS</vt:lpstr>
      <vt:lpstr>DESVENTAJAS</vt:lpstr>
      <vt:lpstr>VIA HUMEDA</vt:lpstr>
      <vt:lpstr>PROYECCION DE SHOTCRETE, VIA HUMEDA.</vt:lpstr>
      <vt:lpstr>VIA HUMEDA</vt:lpstr>
      <vt:lpstr>VIA HUMEDA</vt:lpstr>
      <vt:lpstr>DESVENTAJAS</vt:lpstr>
      <vt:lpstr>SISTEMA MECANIZADO VIA HUMEDA.</vt:lpstr>
      <vt:lpstr>MATERIALES PARA SHOTCRETE</vt:lpstr>
      <vt:lpstr>ADITIVOS</vt:lpstr>
      <vt:lpstr>ACELERANTES</vt:lpstr>
      <vt:lpstr>CONTROL DE CALIDAD</vt:lpstr>
      <vt:lpstr>APLICACION</vt:lpstr>
      <vt:lpstr>APLICACIÓN DE SHOTCRETE</vt:lpstr>
      <vt:lpstr>APLICACIÓN DE SHOTCRETE</vt:lpstr>
      <vt:lpstr>APLICACIÓN DE SHOTCRETE</vt:lpstr>
      <vt:lpstr>PROYECCION DE SHOTCRETE</vt:lpstr>
      <vt:lpstr>EFECTIVIDAD</vt:lpstr>
      <vt:lpstr>RESUMEN</vt:lpstr>
      <vt:lpstr>MALLAS </vt:lpstr>
      <vt:lpstr>MALLA  GALVANIZADA.</vt:lpstr>
      <vt:lpstr>MALLA GALVANIZADA</vt:lpstr>
      <vt:lpstr>MALLA ACMA</vt:lpstr>
      <vt:lpstr>MALLA</vt:lpstr>
      <vt:lpstr>MALLA ACMA</vt:lpstr>
      <vt:lpstr>MALLA ACMA (Electrosoldada)</vt:lpstr>
      <vt:lpstr>MALLA  ACMA y PERNO</vt:lpstr>
      <vt:lpstr>PERNO ,MALLA, SHOTCRETE</vt:lpstr>
      <vt:lpstr>TRASLAPOS ENTRE MALLAS</vt:lpstr>
      <vt:lpstr>CARACTERISTICAS TECNICAS</vt:lpstr>
      <vt:lpstr>DIMENSIONES</vt:lpstr>
      <vt:lpstr>FORTIFICACION CON MADERA</vt:lpstr>
      <vt:lpstr>FORTIFICACIÓN CON MADERA</vt:lpstr>
      <vt:lpstr>FORTIFICACION CON MADERA</vt:lpstr>
      <vt:lpstr>VENTAJAS y DESVENTAJAS</vt:lpstr>
      <vt:lpstr>FORTIFICACION CON MADERA</vt:lpstr>
      <vt:lpstr>FORTIFICACION CON MADERA</vt:lpstr>
      <vt:lpstr>FORTIFICACION CON MADERA</vt:lpstr>
      <vt:lpstr>FORTIFICACION CON MADERA</vt:lpstr>
      <vt:lpstr>FORTIFICACION CON MADERA</vt:lpstr>
      <vt:lpstr>MONEAR (Sostener)</vt:lpstr>
      <vt:lpstr>FORTIFICACION CON MADERA</vt:lpstr>
      <vt:lpstr>RESUMEN. Malla 2009.</vt:lpstr>
      <vt:lpstr>Fortificación con Marcos de Acero. Marcos Deslizantes</vt:lpstr>
      <vt:lpstr>FORTIFICACION CON MARCOS</vt:lpstr>
      <vt:lpstr>FORTIFICACION CON MARCOS METALICOS</vt:lpstr>
      <vt:lpstr>FORTIFICACION CON MARCOS METALICOS</vt:lpstr>
      <vt:lpstr>FORTIFICACION CON MARCOS METALICOS</vt:lpstr>
      <vt:lpstr>FORTIFICACION CON MARCOS METALICOS</vt:lpstr>
      <vt:lpstr>FORTIFICACION CON MARCOS METALICOS</vt:lpstr>
      <vt:lpstr> FORTIFICACION CON MARCOS METALICOS. </vt:lpstr>
      <vt:lpstr>FORTIFICACION CON MARCOS METALICOS</vt:lpstr>
      <vt:lpstr>FORTIFICACION CON MARCOS METALICOS</vt:lpstr>
      <vt:lpstr>FORTIFICACION CON MARCOS METALICOS</vt:lpstr>
      <vt:lpstr>FORTIFICACION CON MARCOS METALICOS</vt:lpstr>
      <vt:lpstr>FORTIFICACION CON MARCOS METALICOS</vt:lpstr>
      <vt:lpstr> MALLA, MARCO METALICO, SHOTCRETE</vt:lpstr>
      <vt:lpstr>FORTIFICACION CON MARCOS METALICOS</vt:lpstr>
      <vt:lpstr>FORTIFICACION CON MARCOSMETALICOS</vt:lpstr>
      <vt:lpstr>Abrazaderas tipo U</vt:lpstr>
      <vt:lpstr> FORTIFICACION CON HORMIGON ARMADO. </vt:lpstr>
      <vt:lpstr>FORTIFICACION CON HORMIGON ARMADO</vt:lpstr>
      <vt:lpstr>FORTIFICACION CON HORMIGON ARMADO</vt:lpstr>
      <vt:lpstr>FORTIFICACION CON HORMIGON ARMADO</vt:lpstr>
      <vt:lpstr>CARACTERISTICAS FISICAS DEL HORMIGON</vt:lpstr>
      <vt:lpstr>CARACTERISTICAS FISICAS DEL HORMIGON</vt:lpstr>
      <vt:lpstr>FABRICACION</vt:lpstr>
      <vt:lpstr>COLOCACION DE ARMADURAS</vt:lpstr>
      <vt:lpstr>ENCOFRADO</vt:lpstr>
      <vt:lpstr>HORMIGON</vt:lpstr>
      <vt:lpstr>COMPACTACION</vt:lpstr>
      <vt:lpstr>CURADO</vt:lpstr>
      <vt:lpstr>CURADO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FORTIFICACION . III Semestre</dc:title>
  <dc:creator>Victor</dc:creator>
  <cp:lastModifiedBy>Victor</cp:lastModifiedBy>
  <cp:revision>158</cp:revision>
  <dcterms:created xsi:type="dcterms:W3CDTF">2011-08-31T02:49:27Z</dcterms:created>
  <dcterms:modified xsi:type="dcterms:W3CDTF">2015-05-10T23:57:24Z</dcterms:modified>
</cp:coreProperties>
</file>